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86" r:id="rId2"/>
    <p:sldId id="293" r:id="rId3"/>
    <p:sldId id="294" r:id="rId4"/>
    <p:sldId id="321" r:id="rId5"/>
    <p:sldId id="317" r:id="rId6"/>
    <p:sldId id="325" r:id="rId7"/>
    <p:sldId id="296" r:id="rId8"/>
    <p:sldId id="339" r:id="rId9"/>
    <p:sldId id="297" r:id="rId10"/>
    <p:sldId id="336" r:id="rId11"/>
    <p:sldId id="316" r:id="rId12"/>
    <p:sldId id="300" r:id="rId13"/>
    <p:sldId id="315" r:id="rId14"/>
    <p:sldId id="306" r:id="rId15"/>
    <p:sldId id="329" r:id="rId16"/>
    <p:sldId id="308" r:id="rId17"/>
    <p:sldId id="313" r:id="rId18"/>
    <p:sldId id="337" r:id="rId19"/>
    <p:sldId id="338" r:id="rId20"/>
    <p:sldId id="310" r:id="rId21"/>
  </p:sldIdLst>
  <p:sldSz cx="9144000" cy="6858000" type="screen4x3"/>
  <p:notesSz cx="6858000" cy="9144000"/>
  <p:defaultTextStyle>
    <a:defPPr>
      <a:defRPr lang="en-US"/>
    </a:defPPr>
    <a:lvl1pPr algn="l" rtl="0" fontAlgn="base" hangingPunct="0">
      <a:spcBef>
        <a:spcPct val="0"/>
      </a:spcBef>
      <a:spcAft>
        <a:spcPct val="0"/>
      </a:spcAft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1pPr>
    <a:lvl2pPr marL="457200" algn="l" rtl="0" fontAlgn="base" hangingPunct="0">
      <a:spcBef>
        <a:spcPct val="0"/>
      </a:spcBef>
      <a:spcAft>
        <a:spcPct val="0"/>
      </a:spcAft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2pPr>
    <a:lvl3pPr marL="914400" algn="l" rtl="0" fontAlgn="base" hangingPunct="0">
      <a:spcBef>
        <a:spcPct val="0"/>
      </a:spcBef>
      <a:spcAft>
        <a:spcPct val="0"/>
      </a:spcAft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3pPr>
    <a:lvl4pPr marL="1371600" algn="l" rtl="0" fontAlgn="base" hangingPunct="0">
      <a:spcBef>
        <a:spcPct val="0"/>
      </a:spcBef>
      <a:spcAft>
        <a:spcPct val="0"/>
      </a:spcAft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4pPr>
    <a:lvl5pPr marL="1828800" algn="l" rtl="0" fontAlgn="base" hangingPunct="0">
      <a:spcBef>
        <a:spcPct val="0"/>
      </a:spcBef>
      <a:spcAft>
        <a:spcPct val="0"/>
      </a:spcAft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iread Kelly" initials="" lastIdx="2" clrIdx="0"/>
  <p:cmAuthor id="1" name="Erin Kinnane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9" autoAdjust="0"/>
    <p:restoredTop sz="99736" autoAdjust="0"/>
  </p:normalViewPr>
  <p:slideViewPr>
    <p:cSldViewPr snapToObjects="1" showGuides="1">
      <p:cViewPr varScale="1">
        <p:scale>
          <a:sx n="74" d="100"/>
          <a:sy n="74" d="100"/>
        </p:scale>
        <p:origin x="306" y="7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B4CBBD-6D5C-F946-8CED-226441C78B5C}" type="datetimeFigureOut">
              <a:rPr lang="en-US"/>
              <a:pPr>
                <a:defRPr/>
              </a:pPr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683041-F292-0E48-BD10-474B9BDF2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8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" charset="0"/>
              </a:rPr>
              <a:t>Second level</a:t>
            </a:r>
          </a:p>
          <a:p>
            <a:pPr lvl="2"/>
            <a:r>
              <a:rPr lang="en-US" noProof="0" smtClean="0">
                <a:sym typeface="Avenir" charset="0"/>
              </a:rPr>
              <a:t>Third level</a:t>
            </a:r>
          </a:p>
          <a:p>
            <a:pPr lvl="3"/>
            <a:r>
              <a:rPr lang="en-US" noProof="0" smtClean="0">
                <a:sym typeface="Avenir" charset="0"/>
              </a:rPr>
              <a:t>Fourth level</a:t>
            </a:r>
          </a:p>
          <a:p>
            <a:pPr lvl="4"/>
            <a:r>
              <a:rPr lang="en-US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000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ＭＳ Ｐゴシック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en-US" altLang="ja-JP"/>
          </a:p>
          <a:p>
            <a:pPr>
              <a:defRPr/>
            </a:pPr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/>
            <a:fld id="{918A0184-F575-854D-9BBF-AB1087F7C181}" type="slidenum">
              <a:rPr lang="en-US" sz="1200">
                <a:solidFill>
                  <a:schemeClr val="tx1"/>
                </a:solidFill>
                <a:cs typeface="Avenir" charset="0"/>
              </a:rPr>
              <a:pPr eaLnBrk="1"/>
              <a:t>1</a:t>
            </a:fld>
            <a:endParaRPr lang="en-US" sz="1200">
              <a:solidFill>
                <a:schemeClr val="tx1"/>
              </a:solidFill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0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/>
            <a:fld id="{EC1ECACC-6174-EB4A-AC84-25A17AF4D691}" type="slidenum">
              <a:rPr lang="en-US" sz="1200">
                <a:solidFill>
                  <a:schemeClr val="tx1"/>
                </a:solidFill>
                <a:cs typeface="Avenir" charset="0"/>
              </a:rPr>
              <a:pPr eaLnBrk="1"/>
              <a:t>5</a:t>
            </a:fld>
            <a:endParaRPr lang="en-US" sz="1200">
              <a:solidFill>
                <a:schemeClr val="tx1"/>
              </a:solidFill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6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 eaLnBrk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1200" dirty="0" smtClean="0">
                <a:latin typeface="Arial" charset="0"/>
                <a:cs typeface="Arial" charset="0"/>
                <a:sym typeface="Arial" charset="0"/>
              </a:rPr>
              <a:t> Make sure All Inclusive Insurance is mandatory in price already!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416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D64D-4067-A440-9ED3-7B7549D98A04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7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DA81-1FD2-2646-97A6-A990AE763199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3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77C3-C330-2D46-92C4-7EA394BE0657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5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2886C-9461-C240-A726-BEB221DDE64D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C5F22-1089-3A4A-8DA8-461A6E1D80D0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0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2D4C2-5F01-2A4B-8F37-FFED07DF91C5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111FA-7183-4A47-9630-B8ED5911BA6B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2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65FA-B145-8A45-929D-8EB107FECF43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2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7EB0-5AAC-C14E-81C4-9F70BE01EE60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7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A5C5-4F26-5D42-96BC-8FFBD403CACB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5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13DC-E168-354F-9DE1-5FB567713185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1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7086600" y="6484938"/>
            <a:ext cx="19050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fld id="{0F4A7805-17C1-8549-8C75-1EE53BA289DA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hyperlink" Target="http://www.eftours.com/1801340R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eftours.com/globalexperienc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7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262700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5400" dirty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¡</a:t>
            </a:r>
            <a:r>
              <a:rPr lang="es-ES" sz="54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BIENVENIDOS!</a:t>
            </a:r>
            <a:endParaRPr lang="en-US" sz="54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514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Georgia"/>
                <a:cs typeface="Georgia"/>
              </a:rPr>
              <a:t>Environmental Citizenship in 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Georgia"/>
                <a:cs typeface="Georgia"/>
              </a:rPr>
              <a:t>the Dominican Republic</a:t>
            </a:r>
            <a:endParaRPr lang="en-US" sz="28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79" y="25760"/>
            <a:ext cx="9144000" cy="6857998"/>
          </a:xfrm>
          <a:prstGeom prst="rect">
            <a:avLst/>
          </a:prstGeom>
        </p:spPr>
      </p:pic>
      <p:sp>
        <p:nvSpPr>
          <p:cNvPr id="24578" name="Rectangle 31"/>
          <p:cNvSpPr>
            <a:spLocks noChangeArrowheads="1"/>
          </p:cNvSpPr>
          <p:nvPr/>
        </p:nvSpPr>
        <p:spPr bwMode="auto">
          <a:xfrm>
            <a:off x="1031592" y="2743200"/>
            <a:ext cx="3235607" cy="33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800" kern="1100" spc="30" dirty="0" smtClean="0">
                <a:solidFill>
                  <a:schemeClr val="bg1"/>
                </a:solidFill>
                <a:cs typeface="Arial" charset="0"/>
              </a:rPr>
              <a:t>24/7 Field Director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800" kern="11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800" kern="1100" spc="30" dirty="0" smtClean="0">
                <a:solidFill>
                  <a:schemeClr val="bg1"/>
                </a:solidFill>
                <a:cs typeface="Arial" charset="0"/>
              </a:rPr>
              <a:t>Chaperones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800" kern="11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800" kern="1100" spc="30" dirty="0" smtClean="0">
                <a:solidFill>
                  <a:schemeClr val="bg1"/>
                </a:solidFill>
                <a:cs typeface="Arial" charset="0"/>
              </a:rPr>
              <a:t>24-Hour emergency on-call service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800" kern="11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800" kern="1100" spc="30" dirty="0" smtClean="0">
                <a:solidFill>
                  <a:schemeClr val="bg1"/>
                </a:solidFill>
                <a:cs typeface="Arial" charset="0"/>
              </a:rPr>
              <a:t>Peace of Mind policy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800" kern="1100" spc="30" dirty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800" kern="1100" spc="30" dirty="0" smtClean="0">
                <a:solidFill>
                  <a:schemeClr val="bg1"/>
                </a:solidFill>
                <a:cs typeface="Arial" charset="0"/>
              </a:rPr>
              <a:t>My approach to safety</a:t>
            </a:r>
            <a:endParaRPr lang="en-US" sz="1800" kern="1100" spc="3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221436"/>
            <a:ext cx="441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>
                <a:solidFill>
                  <a:schemeClr val="bg1"/>
                </a:solidFill>
                <a:latin typeface="Georgia"/>
                <a:cs typeface="Georgia"/>
              </a:rPr>
              <a:t>EF’S COMMITMENT TO </a:t>
            </a:r>
          </a:p>
          <a:p>
            <a:pPr algn="ctr">
              <a:defRPr/>
            </a:pPr>
            <a:r>
              <a:rPr lang="en-US" kern="1000" spc="70" dirty="0">
                <a:solidFill>
                  <a:schemeClr val="bg1"/>
                </a:solidFill>
                <a:latin typeface="Georgia"/>
                <a:cs typeface="Georgia"/>
              </a:rPr>
              <a:t>OUR SAFETY</a:t>
            </a:r>
            <a:endParaRPr lang="en-US" kern="1000" spc="1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71737" y="2210448"/>
            <a:ext cx="2397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5031918" y="2722421"/>
            <a:ext cx="35052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 smtClean="0">
                <a:latin typeface="Arial"/>
                <a:cs typeface="Arial"/>
              </a:rPr>
              <a:t>Combined groups get the best value.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600" dirty="0" smtClean="0">
              <a:latin typeface="Arial"/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 smtClean="0">
                <a:latin typeface="Arial"/>
                <a:cs typeface="Arial"/>
              </a:rPr>
              <a:t>Tour choice and departure date flexibility to match with other groups.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 smtClean="0">
                <a:latin typeface="Arial"/>
                <a:cs typeface="Arial"/>
              </a:rPr>
              <a:t>Meet other students from around the country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600" dirty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Our departure date window is: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06/08/17 – 06/16/17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854118" y="1824335"/>
            <a:ext cx="3683000" cy="6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i="1" dirty="0" smtClean="0">
                <a:latin typeface="Georgia" charset="0"/>
                <a:cs typeface="Georgia" charset="0"/>
              </a:rPr>
              <a:t>Group travel keeps tours affordable, allowing more students to see the world</a:t>
            </a:r>
            <a:endParaRPr lang="en-US" sz="1400" i="1" dirty="0">
              <a:latin typeface="Georgia" charset="0"/>
              <a:cs typeface="Georgi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9781" y="1066800"/>
            <a:ext cx="441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latin typeface="Georgia"/>
                <a:cs typeface="Georgia"/>
              </a:rPr>
              <a:t>WHY GROUP TRAVEL?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530518" y="1705272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933013"/>
            <a:ext cx="2261159" cy="3391739"/>
          </a:xfrm>
          <a:prstGeom prst="rect">
            <a:avLst/>
          </a:prstGeom>
        </p:spPr>
      </p:pic>
      <p:pic>
        <p:nvPicPr>
          <p:cNvPr id="14" name="Picture 13" descr="IMG_049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962400"/>
            <a:ext cx="2804391" cy="18695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407634" y="2163190"/>
            <a:ext cx="2057400" cy="22564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>
              <a:defRPr/>
            </a:pPr>
            <a:endParaRPr lang="en-US">
              <a:cs typeface="Arial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03321" y="2438400"/>
            <a:ext cx="18288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latin typeface="Georgia"/>
                <a:cs typeface="Georgia"/>
              </a:rPr>
              <a:t>“This trip did so much for the students and adults </a:t>
            </a:r>
            <a:r>
              <a:rPr lang="en-US" sz="1200" dirty="0" smtClean="0">
                <a:latin typeface="Georgia"/>
                <a:cs typeface="Georgia"/>
              </a:rPr>
              <a:t>alike—opened </a:t>
            </a:r>
            <a:r>
              <a:rPr lang="en-US" sz="1200" dirty="0">
                <a:latin typeface="Georgia"/>
                <a:cs typeface="Georgia"/>
              </a:rPr>
              <a:t>doors, broaden horizons, changed perspectives!” </a:t>
            </a:r>
          </a:p>
          <a:p>
            <a:endParaRPr lang="en-US" sz="1200" dirty="0"/>
          </a:p>
          <a:p>
            <a:r>
              <a:rPr lang="en-US" sz="1200" dirty="0">
                <a:latin typeface="Arial"/>
                <a:cs typeface="Arial"/>
              </a:rPr>
              <a:t>— </a:t>
            </a:r>
            <a:r>
              <a:rPr lang="en-US" sz="1200" dirty="0"/>
              <a:t>Shannon M., Group Leader </a:t>
            </a:r>
          </a:p>
        </p:txBody>
      </p:sp>
      <p:pic>
        <p:nvPicPr>
          <p:cNvPr id="22" name="Picture 21" descr="ru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21" y="971530"/>
            <a:ext cx="1984897" cy="16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685801" y="2785993"/>
            <a:ext cx="3730624" cy="26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b="1" kern="1000" spc="30" dirty="0" smtClean="0">
                <a:solidFill>
                  <a:schemeClr val="bg1"/>
                </a:solidFill>
                <a:cs typeface="Arial" charset="0"/>
              </a:rPr>
              <a:t>Tour cancellation and interruption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b="1" kern="10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b="1" kern="1000" spc="30" dirty="0">
                <a:solidFill>
                  <a:schemeClr val="bg1"/>
                </a:solidFill>
                <a:cs typeface="Arial" charset="0"/>
              </a:rPr>
              <a:t>Illness and </a:t>
            </a:r>
            <a:r>
              <a:rPr lang="en-US" sz="1400" b="1" kern="1000" spc="30" dirty="0" smtClean="0">
                <a:solidFill>
                  <a:schemeClr val="bg1"/>
                </a:solidFill>
                <a:cs typeface="Arial" charset="0"/>
              </a:rPr>
              <a:t>accident</a:t>
            </a:r>
            <a:endParaRPr lang="en-US" sz="1400" b="1" kern="1000" spc="30" dirty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b="1" kern="10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b="1" kern="1000" spc="30" dirty="0" smtClean="0">
                <a:solidFill>
                  <a:schemeClr val="bg1"/>
                </a:solidFill>
                <a:cs typeface="Arial" charset="0"/>
              </a:rPr>
              <a:t>Baggage and property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b="1" kern="10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b="1" kern="1000" spc="30" dirty="0" smtClean="0">
                <a:solidFill>
                  <a:schemeClr val="bg1"/>
                </a:solidFill>
                <a:cs typeface="Arial" charset="0"/>
              </a:rPr>
              <a:t>Flight delay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b="1" kern="10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b="1" kern="1000" spc="30" dirty="0" smtClean="0">
                <a:solidFill>
                  <a:schemeClr val="bg1"/>
                </a:solidFill>
                <a:cs typeface="Arial" charset="0"/>
              </a:rPr>
              <a:t>24-hour access to an English-</a:t>
            </a:r>
            <a:br>
              <a:rPr lang="en-US" sz="1400" b="1" kern="1000" spc="3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1400" b="1" kern="1000" spc="30" dirty="0" smtClean="0">
                <a:solidFill>
                  <a:schemeClr val="bg1"/>
                </a:solidFill>
                <a:cs typeface="Arial" charset="0"/>
              </a:rPr>
              <a:t>speaking representative</a:t>
            </a:r>
            <a:endParaRPr lang="en-US" sz="1400" b="1" kern="1000" spc="3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" y="1068388"/>
            <a:ext cx="4848226" cy="12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kern="1000" spc="100" dirty="0" smtClean="0">
                <a:solidFill>
                  <a:schemeClr val="bg1"/>
                </a:solidFill>
                <a:latin typeface="Georgia"/>
                <a:cs typeface="Georgia"/>
              </a:rPr>
              <a:t>THE GLOBAL </a:t>
            </a:r>
          </a:p>
          <a:p>
            <a:pPr algn="ctr">
              <a:defRPr/>
            </a:pPr>
            <a:r>
              <a:rPr lang="en-US" kern="1000" spc="100" dirty="0" smtClean="0">
                <a:solidFill>
                  <a:schemeClr val="bg1"/>
                </a:solidFill>
                <a:latin typeface="Georgia"/>
                <a:cs typeface="Georgia"/>
              </a:rPr>
              <a:t>TRAVEL PROTECTION </a:t>
            </a:r>
          </a:p>
          <a:p>
            <a:pPr algn="ctr">
              <a:defRPr/>
            </a:pPr>
            <a:r>
              <a:rPr lang="en-US" kern="1000" spc="100" dirty="0" smtClean="0">
                <a:solidFill>
                  <a:schemeClr val="bg1"/>
                </a:solidFill>
                <a:latin typeface="Georgia"/>
                <a:cs typeface="Georgia"/>
              </a:rPr>
              <a:t>PLAN COVERS:</a:t>
            </a:r>
            <a:endParaRPr lang="en-US" kern="1000" spc="1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86000" y="2362200"/>
            <a:ext cx="239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7742238" y="7191375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4920456" y="2466727"/>
            <a:ext cx="40386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Spending money </a:t>
            </a:r>
          </a:p>
          <a:p>
            <a:pPr>
              <a:lnSpc>
                <a:spcPct val="120000"/>
              </a:lnSpc>
              <a:defRPr/>
            </a:pPr>
            <a:r>
              <a:rPr lang="en-US" sz="1400" dirty="0" smtClean="0">
                <a:cs typeface="Arial" charset="0"/>
              </a:rPr>
              <a:t>For additional tour experiences, free time activities, souvenirs, beverages, and snacks ($15–$30 per day)</a:t>
            </a:r>
            <a:endParaRPr lang="en-US" sz="1400" dirty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endParaRPr lang="en-US" sz="1400" dirty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Tips </a:t>
            </a:r>
          </a:p>
          <a:p>
            <a:pPr>
              <a:lnSpc>
                <a:spcPct val="120000"/>
              </a:lnSpc>
              <a:defRPr/>
            </a:pPr>
            <a:r>
              <a:rPr lang="en-US" sz="1400" dirty="0" smtClean="0">
                <a:cs typeface="Arial" charset="0"/>
              </a:rPr>
              <a:t>For your Field Director, bus driver and local guides </a:t>
            </a:r>
            <a:endParaRPr lang="en-US" sz="1400" dirty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endParaRPr lang="en-US" sz="1400" dirty="0" smtClean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>
                <a:latin typeface="Arial"/>
                <a:cs typeface="Arial"/>
              </a:rPr>
              <a:t>Appropriate clothing for service project work </a:t>
            </a:r>
          </a:p>
          <a:p>
            <a:pPr>
              <a:lnSpc>
                <a:spcPct val="120000"/>
              </a:lnSpc>
              <a:defRPr/>
            </a:pPr>
            <a:endParaRPr lang="en-US" sz="14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Passport and/or visa fees</a:t>
            </a:r>
          </a:p>
          <a:p>
            <a:pPr>
              <a:lnSpc>
                <a:spcPct val="120000"/>
              </a:lnSpc>
              <a:defRPr/>
            </a:pPr>
            <a:endParaRPr lang="en-US" sz="14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Baggage fees</a:t>
            </a:r>
          </a:p>
          <a:p>
            <a:pPr>
              <a:lnSpc>
                <a:spcPct val="120000"/>
              </a:lnSpc>
              <a:defRPr/>
            </a:pPr>
            <a:endParaRPr lang="en-US" sz="14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685800"/>
            <a:ext cx="441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solidFill>
                  <a:schemeClr val="tx1"/>
                </a:solidFill>
                <a:latin typeface="Georgia"/>
                <a:cs typeface="Georgia"/>
              </a:rPr>
              <a:t>WHAT ARE YOU </a:t>
            </a:r>
          </a:p>
          <a:p>
            <a:pPr algn="ctr">
              <a:defRPr/>
            </a:pPr>
            <a:r>
              <a:rPr lang="en-US" kern="1000" spc="70" dirty="0" smtClean="0">
                <a:solidFill>
                  <a:schemeClr val="tx1"/>
                </a:solidFill>
                <a:latin typeface="Georgia"/>
                <a:cs typeface="Georgia"/>
              </a:rPr>
              <a:t>RESPONSIBLE FOR?</a:t>
            </a:r>
            <a:endParaRPr lang="en-US" kern="1000" spc="1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65887" y="2015381"/>
            <a:ext cx="239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945062" y="1723282"/>
            <a:ext cx="3346452" cy="56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i="1" dirty="0" smtClean="0">
                <a:latin typeface="Georgia" charset="0"/>
                <a:cs typeface="Georgia" charset="0"/>
              </a:rPr>
              <a:t>These are all necessities each traveler will be responsible for.</a:t>
            </a:r>
            <a:endParaRPr lang="en-US" sz="1400" i="1" dirty="0">
              <a:latin typeface="Georgia" charset="0"/>
              <a:cs typeface="Georgia" charset="0"/>
            </a:endParaRPr>
          </a:p>
        </p:txBody>
      </p:sp>
      <p:pic>
        <p:nvPicPr>
          <p:cNvPr id="8" name="Picture 2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012" y="1068388"/>
            <a:ext cx="2194281" cy="363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622" y="3817428"/>
            <a:ext cx="2663342" cy="1775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3685" y="2007936"/>
            <a:ext cx="2554328" cy="1915346"/>
          </a:xfrm>
          <a:prstGeom prst="rect">
            <a:avLst/>
          </a:prstGeom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999436" y="3662362"/>
            <a:ext cx="3825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050" dirty="0">
                <a:latin typeface="Georgia"/>
                <a:cs typeface="Georgia"/>
              </a:rPr>
              <a:t>“</a:t>
            </a:r>
            <a:endParaRPr lang="en-US" sz="9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9863" y="1066800"/>
            <a:ext cx="441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latin typeface="Georgia"/>
                <a:cs typeface="Georgia"/>
              </a:rPr>
              <a:t>PASSPORTS AND VISAS</a:t>
            </a:r>
            <a:endParaRPr lang="en-US" kern="1000" spc="100" dirty="0">
              <a:latin typeface="Georgia"/>
              <a:cs typeface="Georgia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49300" y="1824335"/>
            <a:ext cx="3289300" cy="56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en-US" sz="1400" i="1" dirty="0" smtClean="0">
                <a:solidFill>
                  <a:srgbClr val="000000"/>
                </a:solidFill>
                <a:latin typeface="Georgia" charset="0"/>
                <a:cs typeface="Georgia" charset="0"/>
                <a:sym typeface="Helvetica Neue Light" charset="0"/>
              </a:rPr>
              <a:t>All travelers are responsible for securing necessary documentation </a:t>
            </a:r>
            <a:endParaRPr lang="en-US" sz="1400" i="1" dirty="0">
              <a:solidFill>
                <a:srgbClr val="000000"/>
              </a:solidFill>
              <a:latin typeface="Georgia" charset="0"/>
              <a:cs typeface="Georgia" charset="0"/>
              <a:sym typeface="Helvetica Neue Ligh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28850" y="1727497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534987" y="2696196"/>
            <a:ext cx="3960813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Passports </a:t>
            </a:r>
          </a:p>
          <a:p>
            <a:pPr>
              <a:lnSpc>
                <a:spcPct val="120000"/>
              </a:lnSpc>
              <a:defRPr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Valid passports are required for all travelers. Passports may take up to 14 weeks to process. </a:t>
            </a:r>
          </a:p>
          <a:p>
            <a:pPr>
              <a:lnSpc>
                <a:spcPct val="120000"/>
              </a:lnSpc>
              <a:defRPr/>
            </a:pPr>
            <a:endParaRPr lang="en-US" sz="1400" i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i="1" dirty="0" smtClean="0">
                <a:solidFill>
                  <a:schemeClr val="tx1"/>
                </a:solidFill>
                <a:latin typeface="Arial"/>
                <a:cs typeface="Arial"/>
              </a:rPr>
              <a:t>Important </a:t>
            </a:r>
            <a:r>
              <a:rPr lang="en-US" sz="1400" b="1" i="1" dirty="0">
                <a:solidFill>
                  <a:schemeClr val="tx1"/>
                </a:solidFill>
                <a:latin typeface="Arial"/>
                <a:cs typeface="Arial"/>
              </a:rPr>
              <a:t>Note: </a:t>
            </a:r>
            <a:r>
              <a:rPr lang="en-US" sz="1400" i="1" dirty="0">
                <a:solidFill>
                  <a:schemeClr val="tx1"/>
                </a:solidFill>
                <a:cs typeface="Arial" charset="0"/>
              </a:rPr>
              <a:t>Passports must be valid for </a:t>
            </a:r>
            <a:r>
              <a:rPr lang="en-US" sz="1400" i="1" dirty="0" smtClean="0">
                <a:solidFill>
                  <a:schemeClr val="tx1"/>
                </a:solidFill>
                <a:cs typeface="Arial" charset="0"/>
              </a:rPr>
              <a:t>at </a:t>
            </a:r>
            <a:r>
              <a:rPr lang="en-US" sz="1400" i="1" dirty="0">
                <a:solidFill>
                  <a:schemeClr val="tx1"/>
                </a:solidFill>
                <a:cs typeface="Arial" charset="0"/>
              </a:rPr>
              <a:t>least six months after our return date</a:t>
            </a:r>
            <a:r>
              <a:rPr lang="en-US" sz="1400" i="1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Visas </a:t>
            </a:r>
          </a:p>
          <a:p>
            <a:pPr>
              <a:lnSpc>
                <a:spcPct val="120000"/>
              </a:lnSpc>
              <a:defRPr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Non-U.S. citizens may require special visas or other travel documents.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endParaRPr lang="en-US" sz="14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endParaRPr lang="en-US" sz="1400" dirty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449" y="1219200"/>
            <a:ext cx="2402686" cy="3604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853" y="2759357"/>
            <a:ext cx="2461708" cy="1641138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800" y="4191000"/>
            <a:ext cx="2478882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" y="-1"/>
            <a:ext cx="9141884" cy="6856413"/>
          </a:xfrm>
          <a:prstGeom prst="rect">
            <a:avLst/>
          </a:prstGeom>
        </p:spPr>
      </p:pic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4876800" y="2830753"/>
            <a:ext cx="4114800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Full-time Field Director</a:t>
            </a:r>
          </a:p>
          <a:p>
            <a:pPr eaLnBrk="1">
              <a:lnSpc>
                <a:spcPct val="110000"/>
              </a:lnSpc>
            </a:pP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Service hours that count toward academic credit</a:t>
            </a: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 </a:t>
            </a:r>
          </a:p>
          <a:p>
            <a:pPr eaLnBrk="1"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</a:rPr>
              <a:t>Sustainable service project with local </a:t>
            </a:r>
            <a:r>
              <a:rPr lang="en-US" sz="1400" dirty="0" smtClean="0">
                <a:solidFill>
                  <a:srgbClr val="FFFFFF"/>
                </a:solidFill>
              </a:rPr>
              <a:t>organization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Leadership-building activities </a:t>
            </a:r>
            <a:r>
              <a:rPr lang="en-US" sz="1400" dirty="0">
                <a:solidFill>
                  <a:schemeClr val="bg1"/>
                </a:solidFill>
              </a:rPr>
              <a:t>and </a:t>
            </a:r>
            <a:r>
              <a:rPr lang="en-US" sz="1400" dirty="0" smtClean="0">
                <a:solidFill>
                  <a:schemeClr val="bg1"/>
                </a:solidFill>
              </a:rPr>
              <a:t>workshops</a:t>
            </a:r>
          </a:p>
          <a:p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1">
              <a:lnSpc>
                <a:spcPct val="110000"/>
              </a:lnSpc>
            </a:pPr>
            <a:r>
              <a:rPr lang="en-US" sz="1400" dirty="0">
                <a:solidFill>
                  <a:schemeClr val="bg1"/>
                </a:solidFill>
                <a:cs typeface="Arial" charset="0"/>
              </a:rPr>
              <a:t>Global Travel Protection </a:t>
            </a:r>
            <a:r>
              <a:rPr lang="en-US" sz="1400" dirty="0" smtClean="0">
                <a:solidFill>
                  <a:schemeClr val="bg1"/>
                </a:solidFill>
                <a:cs typeface="Arial" charset="0"/>
              </a:rPr>
              <a:t>Plan</a:t>
            </a:r>
            <a:endParaRPr lang="en-US" sz="1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2771" name="Picture 4" descr="RCicons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95" t="12764" r="60242" b="73448"/>
          <a:stretch/>
        </p:blipFill>
        <p:spPr bwMode="auto">
          <a:xfrm>
            <a:off x="402314" y="4206567"/>
            <a:ext cx="412074" cy="40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914400" y="2819400"/>
            <a:ext cx="3276600" cy="269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Round-trip flights on major carriers</a:t>
            </a:r>
          </a:p>
          <a:p>
            <a:pPr eaLnBrk="1">
              <a:lnSpc>
                <a:spcPct val="110000"/>
              </a:lnSpc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Accommodations </a:t>
            </a:r>
          </a:p>
          <a:p>
            <a:pPr eaLnBrk="1">
              <a:lnSpc>
                <a:spcPct val="110000"/>
              </a:lnSpc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Ground transportation</a:t>
            </a:r>
          </a:p>
          <a:p>
            <a:pPr eaLnBrk="1">
              <a:lnSpc>
                <a:spcPct val="110000"/>
              </a:lnSpc>
            </a:pP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Educational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itinerary 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eaLnBrk="1">
              <a:lnSpc>
                <a:spcPct val="110000"/>
              </a:lnSpc>
            </a:pP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Sightseeing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led by licensed local guides and entrance fees to select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attractions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3197226" y="1828800"/>
            <a:ext cx="2746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Georgia" charset="0"/>
                <a:cs typeface="Georgia" charset="0"/>
              </a:rPr>
              <a:t>Program price includes: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1068388"/>
            <a:ext cx="4114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100" dirty="0" smtClean="0">
                <a:solidFill>
                  <a:schemeClr val="bg1"/>
                </a:solidFill>
                <a:latin typeface="Georgia"/>
                <a:cs typeface="Georgia"/>
              </a:rPr>
              <a:t>EVERYTHING YOU GET</a:t>
            </a:r>
            <a:endParaRPr lang="en-US" kern="1000" spc="1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22775" y="1708989"/>
            <a:ext cx="239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4" descr="RCicons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336" b="26674"/>
          <a:stretch/>
        </p:blipFill>
        <p:spPr bwMode="auto">
          <a:xfrm>
            <a:off x="4359275" y="4315162"/>
            <a:ext cx="1035050" cy="58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5-09-09 at 5.14.21 PM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703583"/>
            <a:ext cx="547180" cy="479487"/>
          </a:xfrm>
          <a:prstGeom prst="rect">
            <a:avLst/>
          </a:prstGeom>
        </p:spPr>
      </p:pic>
      <p:pic>
        <p:nvPicPr>
          <p:cNvPr id="7" name="Picture 6" descr="Clock Service-hours-25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404" y="3273132"/>
            <a:ext cx="376538" cy="376538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58" b="58496"/>
          <a:stretch/>
        </p:blipFill>
        <p:spPr bwMode="auto">
          <a:xfrm>
            <a:off x="445604" y="3240548"/>
            <a:ext cx="393700" cy="4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29" b="18059"/>
          <a:stretch/>
        </p:blipFill>
        <p:spPr bwMode="auto">
          <a:xfrm>
            <a:off x="421365" y="3703583"/>
            <a:ext cx="393700" cy="48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RCicons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95" t="26590" r="60242" b="58120"/>
          <a:stretch/>
        </p:blipFill>
        <p:spPr bwMode="auto">
          <a:xfrm>
            <a:off x="426126" y="4733260"/>
            <a:ext cx="412074" cy="44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279622" y="2659070"/>
            <a:ext cx="498614" cy="538313"/>
            <a:chOff x="276" y="1702"/>
            <a:chExt cx="314" cy="339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6" y="1702"/>
              <a:ext cx="314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299" y="1783"/>
              <a:ext cx="251" cy="249"/>
            </a:xfrm>
            <a:custGeom>
              <a:avLst/>
              <a:gdLst>
                <a:gd name="T0" fmla="*/ 225 w 333"/>
                <a:gd name="T1" fmla="*/ 232 h 333"/>
                <a:gd name="T2" fmla="*/ 225 w 333"/>
                <a:gd name="T3" fmla="*/ 232 h 333"/>
                <a:gd name="T4" fmla="*/ 222 w 333"/>
                <a:gd name="T5" fmla="*/ 246 h 333"/>
                <a:gd name="T6" fmla="*/ 110 w 333"/>
                <a:gd name="T7" fmla="*/ 246 h 333"/>
                <a:gd name="T8" fmla="*/ 107 w 333"/>
                <a:gd name="T9" fmla="*/ 236 h 333"/>
                <a:gd name="T10" fmla="*/ 89 w 333"/>
                <a:gd name="T11" fmla="*/ 222 h 333"/>
                <a:gd name="T12" fmla="*/ 139 w 333"/>
                <a:gd name="T13" fmla="*/ 150 h 333"/>
                <a:gd name="T14" fmla="*/ 166 w 333"/>
                <a:gd name="T15" fmla="*/ 159 h 333"/>
                <a:gd name="T16" fmla="*/ 191 w 333"/>
                <a:gd name="T17" fmla="*/ 151 h 333"/>
                <a:gd name="T18" fmla="*/ 243 w 333"/>
                <a:gd name="T19" fmla="*/ 222 h 333"/>
                <a:gd name="T20" fmla="*/ 225 w 333"/>
                <a:gd name="T21" fmla="*/ 232 h 333"/>
                <a:gd name="T22" fmla="*/ 225 w 333"/>
                <a:gd name="T23" fmla="*/ 232 h 333"/>
                <a:gd name="T24" fmla="*/ 166 w 333"/>
                <a:gd name="T25" fmla="*/ 75 h 333"/>
                <a:gd name="T26" fmla="*/ 166 w 333"/>
                <a:gd name="T27" fmla="*/ 75 h 333"/>
                <a:gd name="T28" fmla="*/ 204 w 333"/>
                <a:gd name="T29" fmla="*/ 113 h 333"/>
                <a:gd name="T30" fmla="*/ 166 w 333"/>
                <a:gd name="T31" fmla="*/ 151 h 333"/>
                <a:gd name="T32" fmla="*/ 128 w 333"/>
                <a:gd name="T33" fmla="*/ 113 h 333"/>
                <a:gd name="T34" fmla="*/ 166 w 333"/>
                <a:gd name="T35" fmla="*/ 75 h 333"/>
                <a:gd name="T36" fmla="*/ 166 w 333"/>
                <a:gd name="T37" fmla="*/ 75 h 333"/>
                <a:gd name="T38" fmla="*/ 166 w 333"/>
                <a:gd name="T39" fmla="*/ 0 h 333"/>
                <a:gd name="T40" fmla="*/ 166 w 333"/>
                <a:gd name="T41" fmla="*/ 0 h 333"/>
                <a:gd name="T42" fmla="*/ 0 w 333"/>
                <a:gd name="T43" fmla="*/ 166 h 333"/>
                <a:gd name="T44" fmla="*/ 166 w 333"/>
                <a:gd name="T45" fmla="*/ 333 h 333"/>
                <a:gd name="T46" fmla="*/ 333 w 333"/>
                <a:gd name="T47" fmla="*/ 166 h 333"/>
                <a:gd name="T48" fmla="*/ 166 w 333"/>
                <a:gd name="T4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3" h="333">
                  <a:moveTo>
                    <a:pt x="225" y="232"/>
                  </a:moveTo>
                  <a:lnTo>
                    <a:pt x="225" y="232"/>
                  </a:lnTo>
                  <a:cubicBezTo>
                    <a:pt x="222" y="236"/>
                    <a:pt x="226" y="243"/>
                    <a:pt x="222" y="246"/>
                  </a:cubicBezTo>
                  <a:cubicBezTo>
                    <a:pt x="202" y="259"/>
                    <a:pt x="137" y="263"/>
                    <a:pt x="110" y="246"/>
                  </a:cubicBezTo>
                  <a:cubicBezTo>
                    <a:pt x="107" y="244"/>
                    <a:pt x="109" y="239"/>
                    <a:pt x="107" y="236"/>
                  </a:cubicBezTo>
                  <a:cubicBezTo>
                    <a:pt x="101" y="229"/>
                    <a:pt x="90" y="228"/>
                    <a:pt x="89" y="222"/>
                  </a:cubicBezTo>
                  <a:cubicBezTo>
                    <a:pt x="95" y="186"/>
                    <a:pt x="105" y="157"/>
                    <a:pt x="139" y="150"/>
                  </a:cubicBezTo>
                  <a:cubicBezTo>
                    <a:pt x="147" y="155"/>
                    <a:pt x="156" y="159"/>
                    <a:pt x="166" y="159"/>
                  </a:cubicBezTo>
                  <a:cubicBezTo>
                    <a:pt x="175" y="159"/>
                    <a:pt x="184" y="156"/>
                    <a:pt x="191" y="151"/>
                  </a:cubicBezTo>
                  <a:cubicBezTo>
                    <a:pt x="223" y="160"/>
                    <a:pt x="239" y="183"/>
                    <a:pt x="243" y="222"/>
                  </a:cubicBezTo>
                  <a:cubicBezTo>
                    <a:pt x="238" y="229"/>
                    <a:pt x="226" y="231"/>
                    <a:pt x="225" y="232"/>
                  </a:cubicBezTo>
                  <a:lnTo>
                    <a:pt x="225" y="232"/>
                  </a:lnTo>
                  <a:close/>
                  <a:moveTo>
                    <a:pt x="166" y="75"/>
                  </a:moveTo>
                  <a:lnTo>
                    <a:pt x="166" y="75"/>
                  </a:lnTo>
                  <a:cubicBezTo>
                    <a:pt x="187" y="75"/>
                    <a:pt x="204" y="92"/>
                    <a:pt x="204" y="113"/>
                  </a:cubicBezTo>
                  <a:cubicBezTo>
                    <a:pt x="204" y="134"/>
                    <a:pt x="187" y="151"/>
                    <a:pt x="166" y="151"/>
                  </a:cubicBezTo>
                  <a:cubicBezTo>
                    <a:pt x="145" y="151"/>
                    <a:pt x="128" y="134"/>
                    <a:pt x="128" y="113"/>
                  </a:cubicBezTo>
                  <a:cubicBezTo>
                    <a:pt x="128" y="92"/>
                    <a:pt x="145" y="75"/>
                    <a:pt x="166" y="75"/>
                  </a:cubicBezTo>
                  <a:lnTo>
                    <a:pt x="166" y="75"/>
                  </a:lnTo>
                  <a:close/>
                  <a:moveTo>
                    <a:pt x="166" y="0"/>
                  </a:moveTo>
                  <a:lnTo>
                    <a:pt x="166" y="0"/>
                  </a:lnTo>
                  <a:cubicBezTo>
                    <a:pt x="74" y="0"/>
                    <a:pt x="0" y="74"/>
                    <a:pt x="0" y="166"/>
                  </a:cubicBezTo>
                  <a:cubicBezTo>
                    <a:pt x="0" y="258"/>
                    <a:pt x="74" y="333"/>
                    <a:pt x="166" y="333"/>
                  </a:cubicBezTo>
                  <a:cubicBezTo>
                    <a:pt x="258" y="333"/>
                    <a:pt x="333" y="258"/>
                    <a:pt x="333" y="166"/>
                  </a:cubicBezTo>
                  <a:cubicBezTo>
                    <a:pt x="333" y="74"/>
                    <a:pt x="258" y="0"/>
                    <a:pt x="166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8"/>
          <p:cNvGrpSpPr>
            <a:grpSpLocks noChangeAspect="1"/>
          </p:cNvGrpSpPr>
          <p:nvPr/>
        </p:nvGrpSpPr>
        <p:grpSpPr bwMode="auto">
          <a:xfrm>
            <a:off x="450850" y="2819400"/>
            <a:ext cx="363538" cy="363538"/>
            <a:chOff x="3312" y="1776"/>
            <a:chExt cx="229" cy="229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12" y="1776"/>
              <a:ext cx="22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12" y="1774"/>
              <a:ext cx="238" cy="238"/>
            </a:xfrm>
            <a:custGeom>
              <a:avLst/>
              <a:gdLst>
                <a:gd name="T0" fmla="*/ 329 w 329"/>
                <a:gd name="T1" fmla="*/ 164 h 329"/>
                <a:gd name="T2" fmla="*/ 329 w 329"/>
                <a:gd name="T3" fmla="*/ 164 h 329"/>
                <a:gd name="T4" fmla="*/ 164 w 329"/>
                <a:gd name="T5" fmla="*/ 0 h 329"/>
                <a:gd name="T6" fmla="*/ 0 w 329"/>
                <a:gd name="T7" fmla="*/ 164 h 329"/>
                <a:gd name="T8" fmla="*/ 164 w 329"/>
                <a:gd name="T9" fmla="*/ 329 h 329"/>
                <a:gd name="T10" fmla="*/ 329 w 329"/>
                <a:gd name="T11" fmla="*/ 164 h 329"/>
                <a:gd name="T12" fmla="*/ 251 w 329"/>
                <a:gd name="T13" fmla="*/ 189 h 329"/>
                <a:gd name="T14" fmla="*/ 251 w 329"/>
                <a:gd name="T15" fmla="*/ 189 h 329"/>
                <a:gd name="T16" fmla="*/ 251 w 329"/>
                <a:gd name="T17" fmla="*/ 193 h 329"/>
                <a:gd name="T18" fmla="*/ 200 w 329"/>
                <a:gd name="T19" fmla="*/ 171 h 329"/>
                <a:gd name="T20" fmla="*/ 188 w 329"/>
                <a:gd name="T21" fmla="*/ 168 h 329"/>
                <a:gd name="T22" fmla="*/ 179 w 329"/>
                <a:gd name="T23" fmla="*/ 166 h 329"/>
                <a:gd name="T24" fmla="*/ 173 w 329"/>
                <a:gd name="T25" fmla="*/ 180 h 329"/>
                <a:gd name="T26" fmla="*/ 170 w 329"/>
                <a:gd name="T27" fmla="*/ 212 h 329"/>
                <a:gd name="T28" fmla="*/ 170 w 329"/>
                <a:gd name="T29" fmla="*/ 217 h 329"/>
                <a:gd name="T30" fmla="*/ 193 w 329"/>
                <a:gd name="T31" fmla="*/ 235 h 329"/>
                <a:gd name="T32" fmla="*/ 195 w 329"/>
                <a:gd name="T33" fmla="*/ 248 h 329"/>
                <a:gd name="T34" fmla="*/ 166 w 329"/>
                <a:gd name="T35" fmla="*/ 239 h 329"/>
                <a:gd name="T36" fmla="*/ 161 w 329"/>
                <a:gd name="T37" fmla="*/ 239 h 329"/>
                <a:gd name="T38" fmla="*/ 132 w 329"/>
                <a:gd name="T39" fmla="*/ 247 h 329"/>
                <a:gd name="T40" fmla="*/ 134 w 329"/>
                <a:gd name="T41" fmla="*/ 235 h 329"/>
                <a:gd name="T42" fmla="*/ 158 w 329"/>
                <a:gd name="T43" fmla="*/ 217 h 329"/>
                <a:gd name="T44" fmla="*/ 155 w 329"/>
                <a:gd name="T45" fmla="*/ 180 h 329"/>
                <a:gd name="T46" fmla="*/ 149 w 329"/>
                <a:gd name="T47" fmla="*/ 166 h 329"/>
                <a:gd name="T48" fmla="*/ 141 w 329"/>
                <a:gd name="T49" fmla="*/ 167 h 329"/>
                <a:gd name="T50" fmla="*/ 123 w 329"/>
                <a:gd name="T51" fmla="*/ 172 h 329"/>
                <a:gd name="T52" fmla="*/ 78 w 329"/>
                <a:gd name="T53" fmla="*/ 191 h 329"/>
                <a:gd name="T54" fmla="*/ 78 w 329"/>
                <a:gd name="T55" fmla="*/ 187 h 329"/>
                <a:gd name="T56" fmla="*/ 80 w 329"/>
                <a:gd name="T57" fmla="*/ 177 h 329"/>
                <a:gd name="T58" fmla="*/ 92 w 329"/>
                <a:gd name="T59" fmla="*/ 168 h 329"/>
                <a:gd name="T60" fmla="*/ 98 w 329"/>
                <a:gd name="T61" fmla="*/ 163 h 329"/>
                <a:gd name="T62" fmla="*/ 98 w 329"/>
                <a:gd name="T63" fmla="*/ 156 h 329"/>
                <a:gd name="T64" fmla="*/ 102 w 329"/>
                <a:gd name="T65" fmla="*/ 146 h 329"/>
                <a:gd name="T66" fmla="*/ 106 w 329"/>
                <a:gd name="T67" fmla="*/ 152 h 329"/>
                <a:gd name="T68" fmla="*/ 107 w 329"/>
                <a:gd name="T69" fmla="*/ 157 h 329"/>
                <a:gd name="T70" fmla="*/ 123 w 329"/>
                <a:gd name="T71" fmla="*/ 145 h 329"/>
                <a:gd name="T72" fmla="*/ 123 w 329"/>
                <a:gd name="T73" fmla="*/ 139 h 329"/>
                <a:gd name="T74" fmla="*/ 127 w 329"/>
                <a:gd name="T75" fmla="*/ 128 h 329"/>
                <a:gd name="T76" fmla="*/ 131 w 329"/>
                <a:gd name="T77" fmla="*/ 134 h 329"/>
                <a:gd name="T78" fmla="*/ 132 w 329"/>
                <a:gd name="T79" fmla="*/ 139 h 329"/>
                <a:gd name="T80" fmla="*/ 155 w 329"/>
                <a:gd name="T81" fmla="*/ 121 h 329"/>
                <a:gd name="T82" fmla="*/ 156 w 329"/>
                <a:gd name="T83" fmla="*/ 116 h 329"/>
                <a:gd name="T84" fmla="*/ 158 w 329"/>
                <a:gd name="T85" fmla="*/ 91 h 329"/>
                <a:gd name="T86" fmla="*/ 166 w 329"/>
                <a:gd name="T87" fmla="*/ 73 h 329"/>
                <a:gd name="T88" fmla="*/ 173 w 329"/>
                <a:gd name="T89" fmla="*/ 89 h 329"/>
                <a:gd name="T90" fmla="*/ 174 w 329"/>
                <a:gd name="T91" fmla="*/ 105 h 329"/>
                <a:gd name="T92" fmla="*/ 175 w 329"/>
                <a:gd name="T93" fmla="*/ 121 h 329"/>
                <a:gd name="T94" fmla="*/ 198 w 329"/>
                <a:gd name="T95" fmla="*/ 139 h 329"/>
                <a:gd name="T96" fmla="*/ 198 w 329"/>
                <a:gd name="T97" fmla="*/ 136 h 329"/>
                <a:gd name="T98" fmla="*/ 203 w 329"/>
                <a:gd name="T99" fmla="*/ 129 h 329"/>
                <a:gd name="T100" fmla="*/ 206 w 329"/>
                <a:gd name="T101" fmla="*/ 138 h 329"/>
                <a:gd name="T102" fmla="*/ 206 w 329"/>
                <a:gd name="T103" fmla="*/ 146 h 329"/>
                <a:gd name="T104" fmla="*/ 223 w 329"/>
                <a:gd name="T105" fmla="*/ 158 h 329"/>
                <a:gd name="T106" fmla="*/ 223 w 329"/>
                <a:gd name="T107" fmla="*/ 155 h 329"/>
                <a:gd name="T108" fmla="*/ 227 w 329"/>
                <a:gd name="T109" fmla="*/ 148 h 329"/>
                <a:gd name="T110" fmla="*/ 231 w 329"/>
                <a:gd name="T111" fmla="*/ 158 h 329"/>
                <a:gd name="T112" fmla="*/ 231 w 329"/>
                <a:gd name="T113" fmla="*/ 165 h 329"/>
                <a:gd name="T114" fmla="*/ 238 w 329"/>
                <a:gd name="T115" fmla="*/ 170 h 329"/>
                <a:gd name="T116" fmla="*/ 249 w 329"/>
                <a:gd name="T117" fmla="*/ 178 h 329"/>
                <a:gd name="T118" fmla="*/ 251 w 329"/>
                <a:gd name="T119" fmla="*/ 18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9" h="329">
                  <a:moveTo>
                    <a:pt x="329" y="164"/>
                  </a:moveTo>
                  <a:lnTo>
                    <a:pt x="329" y="164"/>
                  </a:lnTo>
                  <a:cubicBezTo>
                    <a:pt x="329" y="73"/>
                    <a:pt x="255" y="0"/>
                    <a:pt x="164" y="0"/>
                  </a:cubicBezTo>
                  <a:cubicBezTo>
                    <a:pt x="73" y="0"/>
                    <a:pt x="0" y="73"/>
                    <a:pt x="0" y="164"/>
                  </a:cubicBezTo>
                  <a:cubicBezTo>
                    <a:pt x="0" y="255"/>
                    <a:pt x="73" y="329"/>
                    <a:pt x="164" y="329"/>
                  </a:cubicBezTo>
                  <a:cubicBezTo>
                    <a:pt x="255" y="329"/>
                    <a:pt x="329" y="255"/>
                    <a:pt x="329" y="164"/>
                  </a:cubicBezTo>
                  <a:close/>
                  <a:moveTo>
                    <a:pt x="251" y="189"/>
                  </a:moveTo>
                  <a:lnTo>
                    <a:pt x="251" y="189"/>
                  </a:lnTo>
                  <a:lnTo>
                    <a:pt x="251" y="193"/>
                  </a:lnTo>
                  <a:lnTo>
                    <a:pt x="200" y="171"/>
                  </a:lnTo>
                  <a:lnTo>
                    <a:pt x="188" y="168"/>
                  </a:lnTo>
                  <a:cubicBezTo>
                    <a:pt x="185" y="167"/>
                    <a:pt x="183" y="166"/>
                    <a:pt x="179" y="166"/>
                  </a:cubicBezTo>
                  <a:cubicBezTo>
                    <a:pt x="172" y="166"/>
                    <a:pt x="173" y="175"/>
                    <a:pt x="173" y="180"/>
                  </a:cubicBezTo>
                  <a:lnTo>
                    <a:pt x="170" y="212"/>
                  </a:lnTo>
                  <a:lnTo>
                    <a:pt x="170" y="217"/>
                  </a:lnTo>
                  <a:lnTo>
                    <a:pt x="193" y="235"/>
                  </a:lnTo>
                  <a:lnTo>
                    <a:pt x="195" y="248"/>
                  </a:lnTo>
                  <a:lnTo>
                    <a:pt x="166" y="239"/>
                  </a:lnTo>
                  <a:lnTo>
                    <a:pt x="161" y="239"/>
                  </a:lnTo>
                  <a:lnTo>
                    <a:pt x="132" y="247"/>
                  </a:lnTo>
                  <a:lnTo>
                    <a:pt x="134" y="235"/>
                  </a:lnTo>
                  <a:lnTo>
                    <a:pt x="158" y="217"/>
                  </a:lnTo>
                  <a:lnTo>
                    <a:pt x="155" y="180"/>
                  </a:lnTo>
                  <a:cubicBezTo>
                    <a:pt x="156" y="175"/>
                    <a:pt x="157" y="166"/>
                    <a:pt x="149" y="166"/>
                  </a:cubicBezTo>
                  <a:cubicBezTo>
                    <a:pt x="147" y="166"/>
                    <a:pt x="143" y="167"/>
                    <a:pt x="141" y="167"/>
                  </a:cubicBezTo>
                  <a:lnTo>
                    <a:pt x="123" y="172"/>
                  </a:lnTo>
                  <a:lnTo>
                    <a:pt x="78" y="191"/>
                  </a:lnTo>
                  <a:lnTo>
                    <a:pt x="78" y="187"/>
                  </a:lnTo>
                  <a:cubicBezTo>
                    <a:pt x="78" y="184"/>
                    <a:pt x="78" y="179"/>
                    <a:pt x="80" y="177"/>
                  </a:cubicBezTo>
                  <a:cubicBezTo>
                    <a:pt x="81" y="175"/>
                    <a:pt x="89" y="169"/>
                    <a:pt x="92" y="168"/>
                  </a:cubicBezTo>
                  <a:lnTo>
                    <a:pt x="98" y="163"/>
                  </a:lnTo>
                  <a:lnTo>
                    <a:pt x="98" y="156"/>
                  </a:lnTo>
                  <a:cubicBezTo>
                    <a:pt x="99" y="153"/>
                    <a:pt x="98" y="146"/>
                    <a:pt x="102" y="146"/>
                  </a:cubicBezTo>
                  <a:cubicBezTo>
                    <a:pt x="106" y="146"/>
                    <a:pt x="106" y="149"/>
                    <a:pt x="106" y="152"/>
                  </a:cubicBezTo>
                  <a:lnTo>
                    <a:pt x="107" y="157"/>
                  </a:lnTo>
                  <a:lnTo>
                    <a:pt x="123" y="145"/>
                  </a:lnTo>
                  <a:lnTo>
                    <a:pt x="123" y="139"/>
                  </a:lnTo>
                  <a:cubicBezTo>
                    <a:pt x="123" y="136"/>
                    <a:pt x="122" y="128"/>
                    <a:pt x="127" y="128"/>
                  </a:cubicBezTo>
                  <a:cubicBezTo>
                    <a:pt x="131" y="128"/>
                    <a:pt x="131" y="131"/>
                    <a:pt x="131" y="134"/>
                  </a:cubicBezTo>
                  <a:lnTo>
                    <a:pt x="132" y="139"/>
                  </a:lnTo>
                  <a:lnTo>
                    <a:pt x="155" y="121"/>
                  </a:lnTo>
                  <a:lnTo>
                    <a:pt x="156" y="116"/>
                  </a:lnTo>
                  <a:lnTo>
                    <a:pt x="158" y="91"/>
                  </a:lnTo>
                  <a:cubicBezTo>
                    <a:pt x="158" y="86"/>
                    <a:pt x="159" y="73"/>
                    <a:pt x="166" y="73"/>
                  </a:cubicBezTo>
                  <a:cubicBezTo>
                    <a:pt x="172" y="73"/>
                    <a:pt x="172" y="85"/>
                    <a:pt x="173" y="89"/>
                  </a:cubicBezTo>
                  <a:lnTo>
                    <a:pt x="174" y="105"/>
                  </a:lnTo>
                  <a:lnTo>
                    <a:pt x="175" y="121"/>
                  </a:lnTo>
                  <a:lnTo>
                    <a:pt x="198" y="139"/>
                  </a:lnTo>
                  <a:lnTo>
                    <a:pt x="198" y="136"/>
                  </a:lnTo>
                  <a:cubicBezTo>
                    <a:pt x="199" y="134"/>
                    <a:pt x="198" y="129"/>
                    <a:pt x="203" y="129"/>
                  </a:cubicBezTo>
                  <a:cubicBezTo>
                    <a:pt x="208" y="129"/>
                    <a:pt x="206" y="135"/>
                    <a:pt x="206" y="138"/>
                  </a:cubicBezTo>
                  <a:lnTo>
                    <a:pt x="206" y="146"/>
                  </a:lnTo>
                  <a:lnTo>
                    <a:pt x="223" y="158"/>
                  </a:lnTo>
                  <a:lnTo>
                    <a:pt x="223" y="155"/>
                  </a:lnTo>
                  <a:cubicBezTo>
                    <a:pt x="223" y="152"/>
                    <a:pt x="223" y="148"/>
                    <a:pt x="227" y="148"/>
                  </a:cubicBezTo>
                  <a:cubicBezTo>
                    <a:pt x="232" y="148"/>
                    <a:pt x="231" y="154"/>
                    <a:pt x="231" y="158"/>
                  </a:cubicBezTo>
                  <a:lnTo>
                    <a:pt x="231" y="165"/>
                  </a:lnTo>
                  <a:lnTo>
                    <a:pt x="238" y="170"/>
                  </a:lnTo>
                  <a:cubicBezTo>
                    <a:pt x="240" y="172"/>
                    <a:pt x="247" y="176"/>
                    <a:pt x="249" y="178"/>
                  </a:cubicBezTo>
                  <a:cubicBezTo>
                    <a:pt x="251" y="181"/>
                    <a:pt x="251" y="185"/>
                    <a:pt x="251" y="18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2"/>
          <p:cNvGrpSpPr>
            <a:grpSpLocks noChangeAspect="1"/>
          </p:cNvGrpSpPr>
          <p:nvPr/>
        </p:nvGrpSpPr>
        <p:grpSpPr bwMode="auto">
          <a:xfrm>
            <a:off x="4371330" y="4986981"/>
            <a:ext cx="374650" cy="373063"/>
            <a:chOff x="301" y="3228"/>
            <a:chExt cx="236" cy="235"/>
          </a:xfrm>
        </p:grpSpPr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01" y="3228"/>
              <a:ext cx="23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301" y="3224"/>
              <a:ext cx="247" cy="247"/>
            </a:xfrm>
            <a:custGeom>
              <a:avLst/>
              <a:gdLst>
                <a:gd name="T0" fmla="*/ 321 w 321"/>
                <a:gd name="T1" fmla="*/ 160 h 321"/>
                <a:gd name="T2" fmla="*/ 321 w 321"/>
                <a:gd name="T3" fmla="*/ 160 h 321"/>
                <a:gd name="T4" fmla="*/ 160 w 321"/>
                <a:gd name="T5" fmla="*/ 0 h 321"/>
                <a:gd name="T6" fmla="*/ 0 w 321"/>
                <a:gd name="T7" fmla="*/ 160 h 321"/>
                <a:gd name="T8" fmla="*/ 160 w 321"/>
                <a:gd name="T9" fmla="*/ 321 h 321"/>
                <a:gd name="T10" fmla="*/ 321 w 321"/>
                <a:gd name="T11" fmla="*/ 160 h 321"/>
                <a:gd name="T12" fmla="*/ 236 w 321"/>
                <a:gd name="T13" fmla="*/ 181 h 321"/>
                <a:gd name="T14" fmla="*/ 236 w 321"/>
                <a:gd name="T15" fmla="*/ 181 h 321"/>
                <a:gd name="T16" fmla="*/ 161 w 321"/>
                <a:gd name="T17" fmla="*/ 256 h 321"/>
                <a:gd name="T18" fmla="*/ 160 w 321"/>
                <a:gd name="T19" fmla="*/ 256 h 321"/>
                <a:gd name="T20" fmla="*/ 159 w 321"/>
                <a:gd name="T21" fmla="*/ 256 h 321"/>
                <a:gd name="T22" fmla="*/ 85 w 321"/>
                <a:gd name="T23" fmla="*/ 181 h 321"/>
                <a:gd name="T24" fmla="*/ 85 w 321"/>
                <a:gd name="T25" fmla="*/ 91 h 321"/>
                <a:gd name="T26" fmla="*/ 88 w 321"/>
                <a:gd name="T27" fmla="*/ 88 h 321"/>
                <a:gd name="T28" fmla="*/ 157 w 321"/>
                <a:gd name="T29" fmla="*/ 65 h 321"/>
                <a:gd name="T30" fmla="*/ 160 w 321"/>
                <a:gd name="T31" fmla="*/ 64 h 321"/>
                <a:gd name="T32" fmla="*/ 160 w 321"/>
                <a:gd name="T33" fmla="*/ 64 h 321"/>
                <a:gd name="T34" fmla="*/ 163 w 321"/>
                <a:gd name="T35" fmla="*/ 65 h 321"/>
                <a:gd name="T36" fmla="*/ 233 w 321"/>
                <a:gd name="T37" fmla="*/ 88 h 321"/>
                <a:gd name="T38" fmla="*/ 236 w 321"/>
                <a:gd name="T39" fmla="*/ 91 h 321"/>
                <a:gd name="T40" fmla="*/ 236 w 321"/>
                <a:gd name="T41" fmla="*/ 181 h 321"/>
                <a:gd name="T42" fmla="*/ 170 w 321"/>
                <a:gd name="T43" fmla="*/ 195 h 321"/>
                <a:gd name="T44" fmla="*/ 170 w 321"/>
                <a:gd name="T45" fmla="*/ 195 h 321"/>
                <a:gd name="T46" fmla="*/ 206 w 321"/>
                <a:gd name="T47" fmla="*/ 121 h 321"/>
                <a:gd name="T48" fmla="*/ 205 w 321"/>
                <a:gd name="T49" fmla="*/ 118 h 321"/>
                <a:gd name="T50" fmla="*/ 192 w 321"/>
                <a:gd name="T51" fmla="*/ 111 h 321"/>
                <a:gd name="T52" fmla="*/ 191 w 321"/>
                <a:gd name="T53" fmla="*/ 111 h 321"/>
                <a:gd name="T54" fmla="*/ 190 w 321"/>
                <a:gd name="T55" fmla="*/ 112 h 321"/>
                <a:gd name="T56" fmla="*/ 157 w 321"/>
                <a:gd name="T57" fmla="*/ 181 h 321"/>
                <a:gd name="T58" fmla="*/ 136 w 321"/>
                <a:gd name="T59" fmla="*/ 159 h 321"/>
                <a:gd name="T60" fmla="*/ 133 w 321"/>
                <a:gd name="T61" fmla="*/ 159 h 321"/>
                <a:gd name="T62" fmla="*/ 122 w 321"/>
                <a:gd name="T63" fmla="*/ 170 h 321"/>
                <a:gd name="T64" fmla="*/ 122 w 321"/>
                <a:gd name="T65" fmla="*/ 172 h 321"/>
                <a:gd name="T66" fmla="*/ 160 w 321"/>
                <a:gd name="T67" fmla="*/ 210 h 321"/>
                <a:gd name="T68" fmla="*/ 161 w 321"/>
                <a:gd name="T69" fmla="*/ 210 h 321"/>
                <a:gd name="T70" fmla="*/ 161 w 321"/>
                <a:gd name="T71" fmla="*/ 210 h 321"/>
                <a:gd name="T72" fmla="*/ 163 w 321"/>
                <a:gd name="T73" fmla="*/ 209 h 321"/>
                <a:gd name="T74" fmla="*/ 170 w 321"/>
                <a:gd name="T75" fmla="*/ 19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1" h="321">
                  <a:moveTo>
                    <a:pt x="321" y="160"/>
                  </a:moveTo>
                  <a:lnTo>
                    <a:pt x="321" y="160"/>
                  </a:lnTo>
                  <a:cubicBezTo>
                    <a:pt x="321" y="71"/>
                    <a:pt x="249" y="0"/>
                    <a:pt x="160" y="0"/>
                  </a:cubicBezTo>
                  <a:cubicBezTo>
                    <a:pt x="72" y="0"/>
                    <a:pt x="0" y="71"/>
                    <a:pt x="0" y="160"/>
                  </a:cubicBezTo>
                  <a:cubicBezTo>
                    <a:pt x="0" y="248"/>
                    <a:pt x="72" y="321"/>
                    <a:pt x="160" y="321"/>
                  </a:cubicBezTo>
                  <a:cubicBezTo>
                    <a:pt x="249" y="321"/>
                    <a:pt x="321" y="248"/>
                    <a:pt x="321" y="160"/>
                  </a:cubicBezTo>
                  <a:close/>
                  <a:moveTo>
                    <a:pt x="236" y="181"/>
                  </a:moveTo>
                  <a:lnTo>
                    <a:pt x="236" y="181"/>
                  </a:lnTo>
                  <a:cubicBezTo>
                    <a:pt x="236" y="223"/>
                    <a:pt x="164" y="254"/>
                    <a:pt x="161" y="256"/>
                  </a:cubicBezTo>
                  <a:cubicBezTo>
                    <a:pt x="161" y="256"/>
                    <a:pt x="161" y="256"/>
                    <a:pt x="160" y="256"/>
                  </a:cubicBezTo>
                  <a:cubicBezTo>
                    <a:pt x="160" y="256"/>
                    <a:pt x="159" y="256"/>
                    <a:pt x="159" y="256"/>
                  </a:cubicBezTo>
                  <a:cubicBezTo>
                    <a:pt x="156" y="254"/>
                    <a:pt x="85" y="223"/>
                    <a:pt x="85" y="181"/>
                  </a:cubicBezTo>
                  <a:lnTo>
                    <a:pt x="85" y="91"/>
                  </a:lnTo>
                  <a:cubicBezTo>
                    <a:pt x="85" y="90"/>
                    <a:pt x="86" y="88"/>
                    <a:pt x="88" y="88"/>
                  </a:cubicBezTo>
                  <a:cubicBezTo>
                    <a:pt x="147" y="88"/>
                    <a:pt x="157" y="66"/>
                    <a:pt x="157" y="65"/>
                  </a:cubicBezTo>
                  <a:cubicBezTo>
                    <a:pt x="158" y="64"/>
                    <a:pt x="159" y="64"/>
                    <a:pt x="160" y="64"/>
                  </a:cubicBezTo>
                  <a:lnTo>
                    <a:pt x="160" y="64"/>
                  </a:lnTo>
                  <a:cubicBezTo>
                    <a:pt x="161" y="64"/>
                    <a:pt x="163" y="64"/>
                    <a:pt x="163" y="65"/>
                  </a:cubicBezTo>
                  <a:cubicBezTo>
                    <a:pt x="163" y="66"/>
                    <a:pt x="173" y="88"/>
                    <a:pt x="233" y="88"/>
                  </a:cubicBezTo>
                  <a:cubicBezTo>
                    <a:pt x="234" y="88"/>
                    <a:pt x="236" y="90"/>
                    <a:pt x="236" y="91"/>
                  </a:cubicBezTo>
                  <a:lnTo>
                    <a:pt x="236" y="181"/>
                  </a:lnTo>
                  <a:close/>
                  <a:moveTo>
                    <a:pt x="170" y="195"/>
                  </a:moveTo>
                  <a:lnTo>
                    <a:pt x="170" y="195"/>
                  </a:lnTo>
                  <a:lnTo>
                    <a:pt x="206" y="121"/>
                  </a:lnTo>
                  <a:cubicBezTo>
                    <a:pt x="207" y="120"/>
                    <a:pt x="206" y="119"/>
                    <a:pt x="205" y="118"/>
                  </a:cubicBezTo>
                  <a:lnTo>
                    <a:pt x="192" y="111"/>
                  </a:lnTo>
                  <a:cubicBezTo>
                    <a:pt x="192" y="111"/>
                    <a:pt x="191" y="111"/>
                    <a:pt x="191" y="111"/>
                  </a:cubicBezTo>
                  <a:cubicBezTo>
                    <a:pt x="190" y="111"/>
                    <a:pt x="190" y="112"/>
                    <a:pt x="190" y="112"/>
                  </a:cubicBezTo>
                  <a:lnTo>
                    <a:pt x="157" y="181"/>
                  </a:lnTo>
                  <a:lnTo>
                    <a:pt x="136" y="159"/>
                  </a:lnTo>
                  <a:cubicBezTo>
                    <a:pt x="135" y="158"/>
                    <a:pt x="134" y="158"/>
                    <a:pt x="133" y="159"/>
                  </a:cubicBezTo>
                  <a:lnTo>
                    <a:pt x="122" y="170"/>
                  </a:lnTo>
                  <a:cubicBezTo>
                    <a:pt x="122" y="170"/>
                    <a:pt x="122" y="172"/>
                    <a:pt x="122" y="172"/>
                  </a:cubicBezTo>
                  <a:lnTo>
                    <a:pt x="160" y="210"/>
                  </a:lnTo>
                  <a:cubicBezTo>
                    <a:pt x="160" y="210"/>
                    <a:pt x="161" y="210"/>
                    <a:pt x="161" y="210"/>
                  </a:cubicBezTo>
                  <a:lnTo>
                    <a:pt x="161" y="210"/>
                  </a:lnTo>
                  <a:cubicBezTo>
                    <a:pt x="162" y="210"/>
                    <a:pt x="162" y="210"/>
                    <a:pt x="163" y="209"/>
                  </a:cubicBezTo>
                  <a:lnTo>
                    <a:pt x="170" y="195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6330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506" y="1999823"/>
            <a:ext cx="2210369" cy="1657777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3888" y="1295400"/>
            <a:ext cx="2205148" cy="32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" y="3581400"/>
            <a:ext cx="2700976" cy="180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21187" y="1066800"/>
            <a:ext cx="441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latin typeface="Georgia"/>
                <a:cs typeface="Georgia"/>
              </a:rPr>
              <a:t>PAYING FOR YOUR TOUR</a:t>
            </a:r>
            <a:endParaRPr lang="en-US" kern="1000" spc="100" dirty="0">
              <a:latin typeface="Georgia"/>
              <a:cs typeface="Georgia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527548" y="1687513"/>
            <a:ext cx="4235452" cy="56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en-US" sz="1400" i="1" dirty="0" smtClean="0">
                <a:solidFill>
                  <a:srgbClr val="000000"/>
                </a:solidFill>
                <a:latin typeface="Georgia" charset="0"/>
                <a:cs typeface="Georgia" charset="0"/>
                <a:sym typeface="Helvetica Neue Light" charset="0"/>
              </a:rPr>
              <a:t>EF Price Guarantee—your guaranteed lowest price will never change once you enroll</a:t>
            </a:r>
            <a:endParaRPr lang="en-US" sz="1400" i="1" dirty="0">
              <a:solidFill>
                <a:srgbClr val="000000"/>
              </a:solidFill>
              <a:latin typeface="Georgia" charset="0"/>
              <a:cs typeface="Georgia" charset="0"/>
              <a:sym typeface="Helvetica Neue Ligh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480174" y="1600200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551036" y="4114800"/>
            <a:ext cx="2033828" cy="2054882"/>
            <a:chOff x="1733549" y="4038600"/>
            <a:chExt cx="1676400" cy="1676400"/>
          </a:xfrm>
        </p:grpSpPr>
        <p:sp>
          <p:nvSpPr>
            <p:cNvPr id="5" name="Oval 4"/>
            <p:cNvSpPr/>
            <p:nvPr/>
          </p:nvSpPr>
          <p:spPr bwMode="auto">
            <a:xfrm>
              <a:off x="1733549" y="4038600"/>
              <a:ext cx="1676400" cy="16764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293D"/>
                </a:solidFill>
                <a:effectLst/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1958974" y="4495800"/>
              <a:ext cx="12414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200" i="1" dirty="0" smtClean="0">
                  <a:solidFill>
                    <a:schemeClr val="bg1"/>
                  </a:solidFill>
                  <a:latin typeface="Georgia" charset="0"/>
                  <a:cs typeface="Georgia" charset="0"/>
                  <a:sym typeface="Helvetica Neue Light" charset="0"/>
                </a:rPr>
                <a:t>You pay:</a:t>
              </a:r>
              <a:endParaRPr lang="en-US" sz="1200" i="1" dirty="0">
                <a:solidFill>
                  <a:schemeClr val="bg1"/>
                </a:solidFill>
                <a:latin typeface="Georgia" charset="0"/>
                <a:cs typeface="Georgia" charset="0"/>
                <a:sym typeface="Helvetica Neue Light" charset="0"/>
              </a:endParaRPr>
            </a:p>
          </p:txBody>
        </p:sp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1882774" y="4800600"/>
              <a:ext cx="13938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>
                <a:defRPr sz="2400">
                  <a:solidFill>
                    <a:srgbClr val="00293D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defRPr>
              </a:lvl1pPr>
              <a:lvl2pPr marL="742950" indent="-285750" eaLnBrk="0">
                <a:defRPr sz="2400">
                  <a:solidFill>
                    <a:srgbClr val="00293D"/>
                  </a:solidFill>
                  <a:latin typeface="Arial" charset="0"/>
                  <a:ea typeface="ＭＳ Ｐゴシック" charset="0"/>
                  <a:sym typeface="Arial" charset="0"/>
                </a:defRPr>
              </a:lvl2pPr>
              <a:lvl3pPr marL="1143000" indent="-228600" eaLnBrk="0">
                <a:defRPr sz="2400">
                  <a:solidFill>
                    <a:srgbClr val="00293D"/>
                  </a:solidFill>
                  <a:latin typeface="Arial" charset="0"/>
                  <a:ea typeface="ＭＳ Ｐゴシック" charset="0"/>
                  <a:sym typeface="Arial" charset="0"/>
                </a:defRPr>
              </a:lvl3pPr>
              <a:lvl4pPr marL="1600200" indent="-228600" eaLnBrk="0">
                <a:defRPr sz="2400">
                  <a:solidFill>
                    <a:srgbClr val="00293D"/>
                  </a:solidFill>
                  <a:latin typeface="Arial" charset="0"/>
                  <a:ea typeface="ＭＳ Ｐゴシック" charset="0"/>
                  <a:sym typeface="Arial" charset="0"/>
                </a:defRPr>
              </a:lvl4pPr>
              <a:lvl5pPr marL="2057400" indent="-228600" eaLnBrk="0">
                <a:defRPr sz="2400">
                  <a:solidFill>
                    <a:srgbClr val="00293D"/>
                  </a:solidFill>
                  <a:latin typeface="Arial" charset="0"/>
                  <a:ea typeface="ＭＳ Ｐゴシック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93D"/>
                  </a:solidFill>
                  <a:latin typeface="Arial" charset="0"/>
                  <a:ea typeface="ＭＳ Ｐゴシック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93D"/>
                  </a:solidFill>
                  <a:latin typeface="Arial" charset="0"/>
                  <a:ea typeface="ＭＳ Ｐゴシック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93D"/>
                  </a:solidFill>
                  <a:latin typeface="Arial" charset="0"/>
                  <a:ea typeface="ＭＳ Ｐゴシック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93D"/>
                  </a:solidFill>
                  <a:latin typeface="Arial" charset="0"/>
                  <a:ea typeface="ＭＳ Ｐゴシック" charset="0"/>
                  <a:sym typeface="Arial" charset="0"/>
                </a:defRPr>
              </a:lvl9pPr>
            </a:lstStyle>
            <a:p>
              <a:pPr algn="ctr" eaLnBrk="1"/>
              <a:r>
                <a:rPr lang="en-US" sz="1200" baseline="30000" dirty="0">
                  <a:solidFill>
                    <a:schemeClr val="bg1"/>
                  </a:solidFill>
                  <a:cs typeface="Arial" charset="0"/>
                </a:rPr>
                <a:t>$</a:t>
              </a:r>
              <a:r>
                <a:rPr lang="en-US" sz="1200" dirty="0" smtClean="0">
                  <a:solidFill>
                    <a:schemeClr val="bg1"/>
                  </a:solidFill>
                  <a:cs typeface="Arial" charset="0"/>
                </a:rPr>
                <a:t>148 a month /</a:t>
              </a:r>
            </a:p>
            <a:p>
              <a:pPr algn="ctr" eaLnBrk="1"/>
              <a:r>
                <a:rPr lang="en-US" sz="1200" dirty="0" smtClean="0">
                  <a:solidFill>
                    <a:schemeClr val="bg1"/>
                  </a:solidFill>
                  <a:cs typeface="Arial" charset="0"/>
                </a:rPr>
                <a:t>$5 a day</a:t>
              </a:r>
              <a:endParaRPr lang="en-US" sz="12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7" y="2301747"/>
            <a:ext cx="3276600" cy="447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943600" y="3505200"/>
            <a:ext cx="9906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293D"/>
              </a:solidFill>
              <a:effectLst/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5994" y="34113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, lunch and dinner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04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is all without fundraising!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824524" y="838200"/>
            <a:ext cx="1823676" cy="849313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rgbClr val="CC006A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1203891"/>
            <a:ext cx="2285532" cy="34790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863" y="1066800"/>
            <a:ext cx="441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latin typeface="Georgia"/>
                <a:cs typeface="Georgia"/>
              </a:rPr>
              <a:t>PAYMENT OPTIONS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28850" y="1727497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381000" y="2743200"/>
            <a:ext cx="4234739" cy="310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atin typeface="Arial"/>
                <a:cs typeface="Arial"/>
              </a:rPr>
              <a:t>Pay in Full at </a:t>
            </a:r>
            <a:r>
              <a:rPr lang="en-US" sz="1400" b="1" dirty="0" smtClean="0">
                <a:latin typeface="Arial"/>
                <a:cs typeface="Arial"/>
              </a:rPr>
              <a:t>Enrollment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HelveticaNeueLT Std" charset="0"/>
              </a:rPr>
              <a:t>Pay your entire balance at the time you enroll. </a:t>
            </a:r>
            <a:endParaRPr lang="en-US" sz="1400" b="1" dirty="0">
              <a:latin typeface="Arial"/>
              <a:cs typeface="Arial"/>
            </a:endParaRPr>
          </a:p>
          <a:p>
            <a:pPr>
              <a:defRPr/>
            </a:pPr>
            <a:endParaRPr lang="en-US" sz="1400" b="1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1400" b="1" dirty="0" smtClean="0">
                <a:latin typeface="Arial"/>
                <a:cs typeface="Arial"/>
              </a:rPr>
              <a:t>Automatic Payment Plan—Free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HelveticaNeueLT Std" charset="0"/>
              </a:rPr>
              <a:t>Payments automatically deducted from </a:t>
            </a:r>
            <a:r>
              <a:rPr lang="en-US" sz="1400" dirty="0" smtClean="0">
                <a:solidFill>
                  <a:schemeClr val="tx1"/>
                </a:solidFill>
                <a:latin typeface="HelveticaNeueLT Std" charset="0"/>
              </a:rPr>
              <a:t>your </a:t>
            </a:r>
            <a:r>
              <a:rPr lang="en-US" sz="1400" dirty="0">
                <a:solidFill>
                  <a:schemeClr val="tx1"/>
                </a:solidFill>
                <a:latin typeface="HelveticaNeueLT Std" charset="0"/>
              </a:rPr>
              <a:t>bank account – choose monthly or </a:t>
            </a:r>
            <a:r>
              <a:rPr lang="en-US" sz="1400" dirty="0" smtClean="0">
                <a:solidFill>
                  <a:schemeClr val="tx1"/>
                </a:solidFill>
                <a:latin typeface="HelveticaNeueLT Std" charset="0"/>
              </a:rPr>
              <a:t>bi</a:t>
            </a:r>
            <a:r>
              <a:rPr lang="en-US" sz="1400" dirty="0">
                <a:solidFill>
                  <a:schemeClr val="tx1"/>
                </a:solidFill>
                <a:latin typeface="HelveticaNeueLT Std" charset="0"/>
              </a:rPr>
              <a:t>-weekly. </a:t>
            </a:r>
            <a:endParaRPr lang="en-US" sz="1400" b="1" dirty="0" smtClean="0">
              <a:latin typeface="Arial"/>
              <a:cs typeface="Arial"/>
            </a:endParaRPr>
          </a:p>
          <a:p>
            <a:pPr>
              <a:defRPr/>
            </a:pPr>
            <a:endParaRPr lang="en-US" sz="1400" b="1" dirty="0">
              <a:latin typeface="Arial"/>
              <a:cs typeface="Arial"/>
            </a:endParaRPr>
          </a:p>
          <a:p>
            <a:r>
              <a:rPr lang="en-US" sz="1400" b="1" dirty="0" smtClean="0">
                <a:latin typeface="Arial"/>
                <a:cs typeface="Arial"/>
              </a:rPr>
              <a:t>Manual Payment Plan—$50 Plan Fee</a:t>
            </a:r>
            <a:endParaRPr lang="en-US" sz="1400" b="1" dirty="0">
              <a:latin typeface="Arial"/>
              <a:cs typeface="Arial"/>
            </a:endParaRPr>
          </a:p>
          <a:p>
            <a:pPr>
              <a:defRPr/>
            </a:pPr>
            <a:r>
              <a:rPr lang="en-US" sz="1400" dirty="0">
                <a:solidFill>
                  <a:srgbClr val="262626"/>
                </a:solidFill>
                <a:latin typeface="HelveticaNeueLT Std" charset="0"/>
              </a:rPr>
              <a:t>Receive invoices and make your payments in up to three installments. </a:t>
            </a:r>
            <a:r>
              <a:rPr lang="en-US" sz="1400" dirty="0" smtClean="0">
                <a:solidFill>
                  <a:srgbClr val="262626"/>
                </a:solidFill>
                <a:latin typeface="HelveticaNeueLT Std" charset="0"/>
              </a:rPr>
              <a:t/>
            </a:r>
            <a:br>
              <a:rPr lang="en-US" sz="1400" dirty="0" smtClean="0">
                <a:solidFill>
                  <a:srgbClr val="262626"/>
                </a:solidFill>
                <a:latin typeface="HelveticaNeueLT Std" charset="0"/>
              </a:rPr>
            </a:br>
            <a:endParaRPr lang="en-US" sz="1400" b="1" dirty="0">
              <a:latin typeface="Arial"/>
              <a:cs typeface="Arial"/>
            </a:endParaRPr>
          </a:p>
          <a:p>
            <a:pPr>
              <a:defRPr/>
            </a:pPr>
            <a:r>
              <a:rPr lang="en-US" sz="1400" dirty="0" smtClean="0"/>
              <a:t>Call Customer Service to choose your perfect plan: 800</a:t>
            </a:r>
            <a:r>
              <a:rPr lang="en-US" sz="1400" dirty="0"/>
              <a:t>-665-5364 </a:t>
            </a:r>
            <a:endParaRPr lang="en-US" sz="1400" dirty="0" smtClean="0">
              <a:latin typeface="Arial"/>
              <a:cs typeface="Arial"/>
            </a:endParaRPr>
          </a:p>
          <a:p>
            <a:pPr>
              <a:defRPr/>
            </a:pP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6" name="Picture 5" descr="ETUS_DomRep_06042013_044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943" y="2479372"/>
            <a:ext cx="2382385" cy="1588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363836" y="3581400"/>
            <a:ext cx="1951363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638800" y="3786504"/>
            <a:ext cx="1524195" cy="217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latin typeface="Georgia"/>
                <a:cs typeface="Georgia"/>
              </a:rPr>
              <a:t>“In the end, our family felt our lives were changed forever by our experience. Thank you, EF Tours!” </a:t>
            </a:r>
            <a:endParaRPr lang="en-US" sz="1200" dirty="0" smtClean="0">
              <a:latin typeface="Georgia"/>
              <a:cs typeface="Georgia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latin typeface="Arial"/>
                <a:cs typeface="Arial"/>
              </a:rPr>
              <a:t>— Lynn </a:t>
            </a:r>
            <a:r>
              <a:rPr lang="en-US" sz="1200" dirty="0">
                <a:latin typeface="Arial"/>
                <a:cs typeface="Arial"/>
              </a:rPr>
              <a:t>D., Parent </a:t>
            </a:r>
          </a:p>
          <a:p>
            <a:endParaRPr lang="en-US" sz="1200" dirty="0"/>
          </a:p>
          <a:p>
            <a:pPr>
              <a:lnSpc>
                <a:spcPct val="120000"/>
              </a:lnSpc>
              <a:defRPr/>
            </a:pPr>
            <a:endParaRPr lang="en-US" sz="1100" dirty="0">
              <a:latin typeface="Georgia" charset="0"/>
              <a:cs typeface="Georgia" charset="0"/>
            </a:endParaRPr>
          </a:p>
          <a:p>
            <a:pPr>
              <a:lnSpc>
                <a:spcPct val="120000"/>
              </a:lnSpc>
              <a:defRPr/>
            </a:pPr>
            <a:endParaRPr lang="en-US" sz="1200" dirty="0">
              <a:latin typeface="Georgia" charset="0"/>
              <a:cs typeface="Georgia" charset="0"/>
            </a:endParaRPr>
          </a:p>
        </p:txBody>
      </p:sp>
      <p:pic>
        <p:nvPicPr>
          <p:cNvPr id="5" name="Picture 4" descr="stamp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685">
            <a:off x="6923684" y="4712904"/>
            <a:ext cx="1631556" cy="1497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cription: Description: Description: Description: cid:image001.png@01CEEAAC.390A3D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053172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0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Description: Description: Description: Description: cid:image002.png@01CEEAAC.390A3D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5683"/>
            <a:ext cx="8605837" cy="63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0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>
              <a:defRPr/>
            </a:pPr>
            <a:endParaRPr lang="en-US" sz="1000" b="1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619125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kern="1000" spc="70" dirty="0">
                <a:latin typeface="Georgia"/>
                <a:cs typeface="Georgia"/>
              </a:rPr>
              <a:t>OUR MEETING </a:t>
            </a:r>
            <a:r>
              <a:rPr lang="en-US" kern="1000" spc="70" dirty="0" smtClean="0">
                <a:latin typeface="Georgia"/>
                <a:cs typeface="Georgia"/>
              </a:rPr>
              <a:t>WILL COVER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52938" y="1219200"/>
            <a:ext cx="2397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6" name="Rectangle 31"/>
          <p:cNvSpPr>
            <a:spLocks noChangeArrowheads="1"/>
          </p:cNvSpPr>
          <p:nvPr/>
        </p:nvSpPr>
        <p:spPr bwMode="auto">
          <a:xfrm>
            <a:off x="1066800" y="3268663"/>
            <a:ext cx="2286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Why travel is important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8444" name="Rectangle 31"/>
          <p:cNvSpPr>
            <a:spLocks noChangeArrowheads="1"/>
          </p:cNvSpPr>
          <p:nvPr/>
        </p:nvSpPr>
        <p:spPr bwMode="auto">
          <a:xfrm>
            <a:off x="3581400" y="3268663"/>
            <a:ext cx="2057400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Where we’re going and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what we’ll be doing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5789613" y="5359400"/>
            <a:ext cx="2286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How to reserve your spot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1066800" y="5359400"/>
            <a:ext cx="2286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The safety approach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5980113" y="3268663"/>
            <a:ext cx="1905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Our travel partner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3427413" y="5359400"/>
            <a:ext cx="2286000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What’s included and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what’s not</a:t>
            </a:r>
            <a:endParaRPr lang="en-US" sz="1200" b="1" dirty="0">
              <a:latin typeface="Arial"/>
              <a:cs typeface="Arial"/>
            </a:endParaRPr>
          </a:p>
        </p:txBody>
      </p:sp>
      <p:pic>
        <p:nvPicPr>
          <p:cNvPr id="3" name="Picture 2" descr="me to we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513" y="1905000"/>
            <a:ext cx="1295400" cy="1295400"/>
          </a:xfrm>
          <a:prstGeom prst="rect">
            <a:avLst/>
          </a:prstGeom>
        </p:spPr>
      </p:pic>
      <p:pic>
        <p:nvPicPr>
          <p:cNvPr id="5" name="Picture 4" descr="me to we2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713" y="1905000"/>
            <a:ext cx="1295400" cy="1295400"/>
          </a:xfrm>
          <a:prstGeom prst="rect">
            <a:avLst/>
          </a:prstGeom>
        </p:spPr>
      </p:pic>
      <p:pic>
        <p:nvPicPr>
          <p:cNvPr id="7" name="Picture 6" descr="me to we3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913" y="1905000"/>
            <a:ext cx="1295400" cy="1295400"/>
          </a:xfrm>
          <a:prstGeom prst="rect">
            <a:avLst/>
          </a:prstGeom>
        </p:spPr>
      </p:pic>
      <p:pic>
        <p:nvPicPr>
          <p:cNvPr id="8" name="Picture 7" descr="me to we4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13" y="3962400"/>
            <a:ext cx="1371600" cy="1371600"/>
          </a:xfrm>
          <a:prstGeom prst="rect">
            <a:avLst/>
          </a:prstGeom>
        </p:spPr>
      </p:pic>
      <p:pic>
        <p:nvPicPr>
          <p:cNvPr id="9" name="Picture 8" descr="me to we5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337" y="3962400"/>
            <a:ext cx="1371600" cy="1371600"/>
          </a:xfrm>
          <a:prstGeom prst="rect">
            <a:avLst/>
          </a:prstGeom>
        </p:spPr>
      </p:pic>
      <p:pic>
        <p:nvPicPr>
          <p:cNvPr id="10" name="Picture 9" descr="me to we6.ps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9624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762000"/>
            <a:ext cx="2172876" cy="3400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385" y="1704201"/>
            <a:ext cx="2623125" cy="174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1066800"/>
            <a:ext cx="441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smtClean="0">
                <a:latin typeface="Georgia"/>
                <a:cs typeface="Georgia"/>
              </a:rPr>
              <a:t>READY TO HELP?</a:t>
            </a:r>
            <a:endParaRPr lang="en-US" kern="1000" spc="70" dirty="0">
              <a:latin typeface="Georgia"/>
              <a:cs typeface="Georgi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509544" y="1687268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5659437" y="2624544"/>
            <a:ext cx="2722563" cy="26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Online:</a:t>
            </a:r>
          </a:p>
          <a:p>
            <a:pPr eaLnBrk="1"/>
            <a:r>
              <a:rPr lang="en-US" sz="1400" dirty="0" smtClean="0">
                <a:solidFill>
                  <a:srgbClr val="000000"/>
                </a:solidFill>
                <a:cs typeface="Arial" charset="0"/>
                <a:sym typeface="Helvetica Neue Light" charset="0"/>
                <a:hlinkClick r:id="rId4"/>
              </a:rPr>
              <a:t>www.eftours.com/1801340RP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  <a:sym typeface="Helvetica Neue Light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endParaRPr lang="en-US" sz="14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Phone: </a:t>
            </a:r>
            <a:r>
              <a:rPr lang="en-US" sz="1400" dirty="0" smtClean="0">
                <a:latin typeface="Arial"/>
                <a:cs typeface="Arial"/>
              </a:rPr>
              <a:t>800-665-5364</a:t>
            </a:r>
            <a:endParaRPr lang="en-US" sz="1400" dirty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endParaRPr lang="en-US" sz="14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Tour Number:</a:t>
            </a:r>
          </a:p>
          <a:p>
            <a:pPr>
              <a:lnSpc>
                <a:spcPct val="120000"/>
              </a:lnSpc>
              <a:defRPr/>
            </a:pPr>
            <a:r>
              <a:rPr lang="en-US" sz="1400" dirty="0" smtClean="0">
                <a:cs typeface="Arial" charset="0"/>
              </a:rPr>
              <a:t>1801340RP</a:t>
            </a:r>
          </a:p>
          <a:p>
            <a:pPr>
              <a:lnSpc>
                <a:spcPct val="120000"/>
              </a:lnSpc>
              <a:defRPr/>
            </a:pPr>
            <a:endParaRPr lang="en-US" sz="1400" dirty="0" smtClean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Application Deadline:</a:t>
            </a:r>
          </a:p>
          <a:p>
            <a:pPr>
              <a:lnSpc>
                <a:spcPct val="120000"/>
              </a:lnSpc>
              <a:defRPr/>
            </a:pPr>
            <a:r>
              <a:rPr lang="en-US" sz="1400" dirty="0" smtClean="0">
                <a:solidFill>
                  <a:srgbClr val="FF0000"/>
                </a:solidFill>
                <a:cs typeface="Arial" charset="0"/>
              </a:rPr>
              <a:t>12/11/15</a:t>
            </a:r>
            <a:endParaRPr lang="en-US" sz="1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21" y="3355473"/>
            <a:ext cx="2632940" cy="17552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958808" y="3819997"/>
            <a:ext cx="1974848" cy="2045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>
              <a:defRPr/>
            </a:pPr>
            <a:endParaRPr lang="en-US">
              <a:cs typeface="Arial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197647" y="4080808"/>
            <a:ext cx="152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latin typeface="Georgia"/>
                <a:cs typeface="Georgia"/>
              </a:rPr>
              <a:t> “It was a life-changing experience. Every moment exceeded my expectations.” </a:t>
            </a:r>
            <a:endParaRPr lang="en-US" sz="1200" dirty="0" smtClean="0">
              <a:latin typeface="Georgia"/>
              <a:cs typeface="Georgia"/>
            </a:endParaRPr>
          </a:p>
          <a:p>
            <a:endParaRPr lang="en-US" sz="1200" dirty="0" smtClean="0"/>
          </a:p>
          <a:p>
            <a:r>
              <a:rPr lang="en-US" sz="1200" dirty="0" smtClean="0">
                <a:latin typeface="Arial"/>
                <a:cs typeface="Arial"/>
              </a:rPr>
              <a:t>— Kathleen S., </a:t>
            </a:r>
            <a:r>
              <a:rPr lang="en-US" sz="1200" dirty="0">
                <a:latin typeface="Arial"/>
                <a:cs typeface="Arial"/>
              </a:rPr>
              <a:t>Student</a:t>
            </a:r>
          </a:p>
          <a:p>
            <a:pPr lvl="0"/>
            <a:endParaRPr lang="en-US" sz="1200" dirty="0" smtClean="0"/>
          </a:p>
          <a:p>
            <a:r>
              <a:rPr lang="en-US" sz="1200" dirty="0"/>
              <a:t> </a:t>
            </a: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4416424" y="1704201"/>
            <a:ext cx="44989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  <a:latin typeface="Georgia"/>
                <a:cs typeface="Georgia"/>
              </a:rPr>
              <a:t>Space is limited. Reserve your spot now!</a:t>
            </a:r>
            <a:endParaRPr lang="en-US" sz="1400" i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pic>
        <p:nvPicPr>
          <p:cNvPr id="14" name="Picture 13" descr="soloSePuede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02407"/>
            <a:ext cx="1270113" cy="12995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489095" y="5231250"/>
            <a:ext cx="3531466" cy="1066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93D"/>
                </a:solidFill>
                <a:effectLst/>
                <a:latin typeface="Arial" charset="0"/>
                <a:ea typeface="ＭＳ Ｐゴシック" charset="0"/>
                <a:cs typeface="Arial" charset="0"/>
                <a:sym typeface="Arial" charset="0"/>
              </a:rPr>
              <a:t>First 3 students to enroll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293D"/>
                </a:solidFill>
                <a:effectLst/>
                <a:latin typeface="Arial" charset="0"/>
                <a:ea typeface="ＭＳ Ｐゴシック" charset="0"/>
                <a:cs typeface="Arial" charset="0"/>
                <a:sym typeface="Arial" charset="0"/>
              </a:rPr>
              <a:t> receive an extra 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rgbClr val="00293D"/>
                </a:solidFill>
                <a:effectLst/>
                <a:latin typeface="Arial" charset="0"/>
                <a:ea typeface="ＭＳ Ｐゴシック" charset="0"/>
                <a:cs typeface="Arial" charset="0"/>
                <a:sym typeface="Arial" charset="0"/>
              </a:rPr>
              <a:t>$50 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293D"/>
                </a:solidFill>
                <a:effectLst/>
                <a:latin typeface="Arial" charset="0"/>
                <a:ea typeface="ＭＳ Ｐゴシック" charset="0"/>
                <a:cs typeface="Arial" charset="0"/>
                <a:sym typeface="Arial" charset="0"/>
              </a:rPr>
              <a:t>off their trip price!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00293D"/>
              </a:solidFill>
              <a:effectLst/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0600" y="2484914"/>
            <a:ext cx="2727198" cy="181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3200" y="1225626"/>
            <a:ext cx="2232773" cy="309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292994" y="2362200"/>
            <a:ext cx="41910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b="1" dirty="0" smtClean="0">
                <a:latin typeface="Arial"/>
                <a:cs typeface="Arial"/>
              </a:rPr>
              <a:t>When applying for colleges, a service trip abroad really makes you stand out. </a:t>
            </a:r>
            <a:endParaRPr lang="en-US" sz="1400" b="1" dirty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b="1" dirty="0">
              <a:latin typeface="Arial"/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b="1" dirty="0" smtClean="0">
                <a:latin typeface="Arial"/>
                <a:cs typeface="Arial"/>
              </a:rPr>
              <a:t>Helps students to become open minded towards other cultures and ideas.</a:t>
            </a:r>
            <a:endParaRPr lang="en-US" sz="1400" b="1" dirty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b="1" dirty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b="1" dirty="0" smtClean="0">
                <a:latin typeface="Arial"/>
                <a:cs typeface="Arial"/>
              </a:rPr>
              <a:t>Helping students become global citizens</a:t>
            </a:r>
            <a:endParaRPr lang="en-US" sz="14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endParaRPr lang="en-US" sz="1400" dirty="0" smtClean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600" y="1066800"/>
            <a:ext cx="363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latin typeface="Georgia"/>
                <a:cs typeface="Georgia"/>
              </a:rPr>
              <a:t>WHY TRAVEL?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156163" y="1676400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429922" y="4932348"/>
            <a:ext cx="1645902" cy="3257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indent="-190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1400" kern="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ＭＳ Ｐゴシック"/>
                <a:cs typeface="Arial"/>
                <a:hlinkClick r:id="rId4"/>
              </a:rPr>
              <a:t>Watch the video</a:t>
            </a:r>
            <a:endParaRPr lang="en-US" sz="1400" kern="0" dirty="0">
              <a:solidFill>
                <a:schemeClr val="accent3">
                  <a:lumMod val="7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21" name="Picture 20" descr="playbutto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49" y="4927395"/>
            <a:ext cx="323850" cy="3238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5986528" y="3649921"/>
            <a:ext cx="2395472" cy="2674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248400" y="3858971"/>
            <a:ext cx="1828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latin typeface="Georgia"/>
                <a:cs typeface="Georgia"/>
              </a:rPr>
              <a:t>“This trip is definitely a highlight of my high school career. It has changed my perspective about the things that I take for granted daily in the U.S and I am forever grateful for these memories and moments.” </a:t>
            </a:r>
            <a:endParaRPr lang="en-US" sz="1200" dirty="0" smtClean="0">
              <a:latin typeface="Georgia"/>
              <a:cs typeface="Georgia"/>
            </a:endParaRPr>
          </a:p>
          <a:p>
            <a:endParaRPr lang="en-US" sz="1200" dirty="0"/>
          </a:p>
          <a:p>
            <a:r>
              <a:rPr lang="en-US" sz="1200" dirty="0">
                <a:latin typeface="Arial"/>
                <a:cs typeface="Arial"/>
              </a:rPr>
              <a:t>— </a:t>
            </a:r>
            <a:r>
              <a:rPr lang="en-US" sz="1200" dirty="0" smtClean="0">
                <a:latin typeface="Arial"/>
                <a:cs typeface="Arial"/>
              </a:rPr>
              <a:t>Arianna F., </a:t>
            </a:r>
            <a:r>
              <a:rPr lang="en-US" sz="1200" dirty="0">
                <a:latin typeface="Arial"/>
                <a:cs typeface="Arial"/>
              </a:rPr>
              <a:t>Student </a:t>
            </a:r>
          </a:p>
        </p:txBody>
      </p:sp>
      <p:pic>
        <p:nvPicPr>
          <p:cNvPr id="15" name="Picture 14" descr="ru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15">
            <a:off x="4932340" y="1179252"/>
            <a:ext cx="1984897" cy="1665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5-09-08 at 11.49.24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83" y="0"/>
            <a:ext cx="9166134" cy="68604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4118" y="457200"/>
            <a:ext cx="6379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latin typeface="Georgia"/>
                <a:cs typeface="Georgia"/>
              </a:rPr>
              <a:t>WHAT TO EXPECT ON A SERVICE LEARNING TOUR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298951" y="1447800"/>
            <a:ext cx="2397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719474" y="4655804"/>
            <a:ext cx="21113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algn="ctr" eaLnBrk="1"/>
            <a:r>
              <a:rPr lang="en-US" sz="1600" b="1" dirty="0"/>
              <a:t>Meaningful </a:t>
            </a:r>
            <a:endParaRPr lang="en-US" sz="1600" b="1" dirty="0" smtClean="0"/>
          </a:p>
          <a:p>
            <a:pPr algn="ctr" eaLnBrk="1"/>
            <a:r>
              <a:rPr lang="en-US" sz="1600" b="1" dirty="0" smtClean="0"/>
              <a:t>Service</a:t>
            </a:r>
          </a:p>
          <a:p>
            <a:pPr algn="ctr" eaLnBrk="1"/>
            <a:endParaRPr lang="en-US" altLang="en-US" sz="1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5977356" y="4667825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algn="ctr" eaLnBrk="1"/>
            <a:r>
              <a:rPr lang="en-US" sz="1600" b="1" dirty="0"/>
              <a:t>Leadership </a:t>
            </a:r>
            <a:r>
              <a:rPr lang="en-US" sz="1600" b="1" dirty="0" smtClean="0"/>
              <a:t>Development</a:t>
            </a:r>
          </a:p>
          <a:p>
            <a:pPr algn="ctr" eaLnBrk="1"/>
            <a:endParaRPr lang="en-US" altLang="en-US" sz="1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Picture 6" descr="new3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518" y="2497728"/>
            <a:ext cx="1783632" cy="1783632"/>
          </a:xfrm>
          <a:prstGeom prst="rect">
            <a:avLst/>
          </a:prstGeom>
        </p:spPr>
      </p:pic>
      <p:pic>
        <p:nvPicPr>
          <p:cNvPr id="2" name="Picture 1" descr="me to we7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34" y="2471418"/>
            <a:ext cx="1836253" cy="1836253"/>
          </a:xfrm>
          <a:prstGeom prst="rect">
            <a:avLst/>
          </a:prstGeom>
        </p:spPr>
      </p:pic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3276600" y="4670942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algn="ctr" eaLnBrk="1"/>
            <a:r>
              <a:rPr lang="en-US" sz="1600" b="1" dirty="0" smtClean="0"/>
              <a:t>Cultural </a:t>
            </a:r>
          </a:p>
          <a:p>
            <a:pPr algn="ctr" eaLnBrk="1"/>
            <a:r>
              <a:rPr lang="en-US" sz="1600" b="1" dirty="0" smtClean="0"/>
              <a:t>Immersion </a:t>
            </a:r>
          </a:p>
          <a:p>
            <a:pPr algn="ctr" eaLnBrk="1"/>
            <a:endParaRPr lang="en-US" altLang="en-US" sz="1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3" descr="me to we2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648" y="2508120"/>
            <a:ext cx="1804317" cy="18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/>
          </p:cNvSpPr>
          <p:nvPr/>
        </p:nvSpPr>
        <p:spPr bwMode="auto">
          <a:xfrm>
            <a:off x="529390" y="1295400"/>
            <a:ext cx="5105400" cy="4800600"/>
          </a:xfrm>
          <a:custGeom>
            <a:avLst/>
            <a:gdLst>
              <a:gd name="T0" fmla="*/ 756888258 w 21600"/>
              <a:gd name="T1" fmla="*/ 555106417 h 21600"/>
              <a:gd name="T2" fmla="*/ 756888258 w 21600"/>
              <a:gd name="T3" fmla="*/ 555106417 h 21600"/>
              <a:gd name="T4" fmla="*/ 756888258 w 21600"/>
              <a:gd name="T5" fmla="*/ 555106417 h 21600"/>
              <a:gd name="T6" fmla="*/ 756888258 w 21600"/>
              <a:gd name="T7" fmla="*/ 5551064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300"/>
              </a:spcBef>
              <a:defRPr/>
            </a:pPr>
            <a:endParaRPr lang="en-US" sz="1300" dirty="0">
              <a:solidFill>
                <a:srgbClr val="000000"/>
              </a:solidFill>
              <a:latin typeface="Arial"/>
              <a:cs typeface="Arial"/>
              <a:sym typeface="Helvetica Neue Light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sz="1300" dirty="0">
                <a:solidFill>
                  <a:schemeClr val="tx1"/>
                </a:solidFill>
                <a:latin typeface="Arial"/>
                <a:cs typeface="Arial"/>
                <a:sym typeface="Helvetica Neue Light" charset="0"/>
              </a:rPr>
              <a:t>Highlights from our Itinerary</a:t>
            </a:r>
            <a:r>
              <a:rPr lang="en-US" sz="1300" dirty="0" smtClean="0">
                <a:solidFill>
                  <a:schemeClr val="tx1"/>
                </a:solidFill>
                <a:latin typeface="Arial"/>
                <a:cs typeface="Arial"/>
                <a:sym typeface="Helvetica Neue Light" charset="0"/>
              </a:rPr>
              <a:t>! What are some of YOUR favorite things in the itinerary? </a:t>
            </a:r>
            <a:endParaRPr lang="en-US" sz="1300" dirty="0">
              <a:solidFill>
                <a:schemeClr val="tx1"/>
              </a:solidFill>
              <a:latin typeface="Arial"/>
              <a:cs typeface="Arial"/>
              <a:sym typeface="Helvetica Neue Light" charset="0"/>
            </a:endParaRPr>
          </a:p>
          <a:p>
            <a:pPr>
              <a:spcBef>
                <a:spcPts val="300"/>
              </a:spcBef>
              <a:defRPr/>
            </a:pPr>
            <a:endParaRPr lang="en-US" sz="1300" dirty="0">
              <a:solidFill>
                <a:schemeClr val="tx1"/>
              </a:solidFill>
              <a:latin typeface="Arial"/>
              <a:cs typeface="Arial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/>
                <a:cs typeface="Arial"/>
                <a:sym typeface="Helvetica Neue Light" charset="0"/>
              </a:rPr>
              <a:t>Brave the rapids on a white water rafting trip or go on a waterfall hike. Take a guided tour of a national marine park, and snorkel your way around the turquoise waters.</a:t>
            </a:r>
          </a:p>
          <a:p>
            <a:pPr>
              <a:spcBef>
                <a:spcPts val="300"/>
              </a:spcBef>
              <a:defRPr/>
            </a:pPr>
            <a:endParaRPr lang="en-US" sz="1300" dirty="0" smtClean="0">
              <a:solidFill>
                <a:schemeClr val="tx1"/>
              </a:solidFill>
              <a:latin typeface="Arial"/>
              <a:cs typeface="Arial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/>
                <a:cs typeface="Arial"/>
                <a:sym typeface="Helvetica Neue Light" charset="0"/>
              </a:rPr>
              <a:t>Try your Spanish with locals.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endParaRPr lang="en-US" sz="1300" dirty="0">
              <a:solidFill>
                <a:schemeClr val="tx1"/>
              </a:solidFill>
              <a:latin typeface="Arial"/>
              <a:cs typeface="Arial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/>
                <a:cs typeface="Arial"/>
                <a:sym typeface="Helvetica Neue Light" charset="0"/>
              </a:rPr>
              <a:t>Learn </a:t>
            </a:r>
            <a:r>
              <a:rPr lang="en-US" sz="1300" dirty="0" err="1" smtClean="0">
                <a:solidFill>
                  <a:schemeClr val="tx1"/>
                </a:solidFill>
                <a:latin typeface="Arial"/>
                <a:cs typeface="Arial"/>
                <a:sym typeface="Helvetica Neue Light" charset="0"/>
              </a:rPr>
              <a:t>Bachata</a:t>
            </a:r>
            <a:r>
              <a:rPr lang="en-US" sz="1300" dirty="0" smtClean="0">
                <a:solidFill>
                  <a:schemeClr val="tx1"/>
                </a:solidFill>
                <a:latin typeface="Arial"/>
                <a:cs typeface="Arial"/>
                <a:sym typeface="Helvetica Neue Light" charset="0"/>
              </a:rPr>
              <a:t> and Merengue, two popular Dominican dances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endParaRPr lang="en-US" sz="1300" dirty="0">
              <a:solidFill>
                <a:schemeClr val="tx1"/>
              </a:solidFill>
              <a:latin typeface="Arial"/>
              <a:cs typeface="Arial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/>
                <a:cs typeface="Arial"/>
                <a:sym typeface="Helvetica Neue Light" charset="0"/>
              </a:rPr>
              <a:t>Work side by side with locals. Promote responsible tourism to help support local economy and conservation efforts. Plant community gardens to improve food security. </a:t>
            </a:r>
          </a:p>
          <a:p>
            <a:pPr>
              <a:spcBef>
                <a:spcPts val="300"/>
              </a:spcBef>
              <a:defRPr/>
            </a:pPr>
            <a:endParaRPr lang="en-US" sz="1300" dirty="0">
              <a:solidFill>
                <a:srgbClr val="FF0000"/>
              </a:solidFill>
              <a:latin typeface="Arial"/>
              <a:cs typeface="Arial"/>
              <a:sym typeface="Helvetica Neue Light" charset="0"/>
            </a:endParaRPr>
          </a:p>
          <a:p>
            <a:pPr>
              <a:spcBef>
                <a:spcPts val="300"/>
              </a:spcBef>
              <a:defRPr/>
            </a:pPr>
            <a:endParaRPr lang="en-US" sz="1400" i="1" dirty="0">
              <a:solidFill>
                <a:srgbClr val="000000"/>
              </a:solidFill>
              <a:latin typeface="Georgia" charset="0"/>
              <a:sym typeface="Helvetica Neue Light" charset="0"/>
            </a:endParaRPr>
          </a:p>
          <a:p>
            <a:pPr>
              <a:spcBef>
                <a:spcPts val="300"/>
              </a:spcBef>
              <a:defRPr/>
            </a:pPr>
            <a:endParaRPr lang="en-US" sz="1400" dirty="0">
              <a:solidFill>
                <a:srgbClr val="000000"/>
              </a:solidFill>
              <a:cs typeface="Arial" charset="0"/>
              <a:sym typeface="Helvetica Neue Light" charset="0"/>
            </a:endParaRPr>
          </a:p>
          <a:p>
            <a:pPr>
              <a:spcBef>
                <a:spcPts val="300"/>
              </a:spcBef>
              <a:defRPr/>
            </a:pPr>
            <a:endParaRPr lang="en-US" sz="1400" dirty="0">
              <a:solidFill>
                <a:srgbClr val="000000"/>
              </a:solidFill>
              <a:cs typeface="Arial" charset="0"/>
              <a:sym typeface="Helvetica Neue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619125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latin typeface="Georgia"/>
                <a:cs typeface="Georgia"/>
              </a:rPr>
              <a:t>TOUR HIGHLIGHTS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52938" y="1219200"/>
            <a:ext cx="2397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3092115" cy="423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16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0500" y="1678847"/>
            <a:ext cx="3352800" cy="2514600"/>
          </a:xfrm>
          <a:prstGeom prst="rect">
            <a:avLst/>
          </a:prstGeom>
        </p:spPr>
      </p:pic>
      <p:pic>
        <p:nvPicPr>
          <p:cNvPr id="14" name="Picture 13" descr="IMG_203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114800"/>
            <a:ext cx="1828800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554" y="2286000"/>
            <a:ext cx="3352800" cy="4267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Morning</a:t>
            </a:r>
            <a:endParaRPr lang="en-US" dirty="0"/>
          </a:p>
          <a:p>
            <a:pPr marL="173736" indent="-17373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Enjoy a regional-style </a:t>
            </a:r>
            <a:r>
              <a:rPr lang="en-US" dirty="0" smtClean="0"/>
              <a:t>breakfast. </a:t>
            </a:r>
            <a:endParaRPr lang="en-US" dirty="0"/>
          </a:p>
          <a:p>
            <a:pPr marL="173736" indent="-173736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Begin your environmentally focused service project in a nearby village</a:t>
            </a:r>
            <a:endParaRPr lang="en-US" dirty="0"/>
          </a:p>
          <a:p>
            <a:pPr marL="173736" indent="-173736">
              <a:lnSpc>
                <a:spcPct val="120000"/>
              </a:lnSpc>
            </a:pPr>
            <a:endParaRPr lang="en-US" b="1" dirty="0" smtClean="0"/>
          </a:p>
          <a:p>
            <a:pPr marL="173736" indent="-173736">
              <a:lnSpc>
                <a:spcPct val="120000"/>
              </a:lnSpc>
            </a:pPr>
            <a:r>
              <a:rPr lang="en-US" b="1" dirty="0" smtClean="0"/>
              <a:t>Afternoon</a:t>
            </a:r>
            <a:endParaRPr lang="en-US" dirty="0"/>
          </a:p>
          <a:p>
            <a:pPr marL="173736" indent="-173736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Grab a traditional lunch of rice and beans.</a:t>
            </a:r>
          </a:p>
          <a:p>
            <a:pPr marL="173736" indent="-173736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Immerse yourself in cultural activities</a:t>
            </a:r>
            <a:endParaRPr lang="en-US" dirty="0"/>
          </a:p>
          <a:p>
            <a:pPr marL="173736" indent="-173736">
              <a:lnSpc>
                <a:spcPct val="120000"/>
              </a:lnSpc>
            </a:pPr>
            <a:r>
              <a:rPr lang="en-US" dirty="0"/>
              <a:t> </a:t>
            </a:r>
          </a:p>
          <a:p>
            <a:pPr marL="173736" indent="-173736">
              <a:lnSpc>
                <a:spcPct val="120000"/>
              </a:lnSpc>
            </a:pPr>
            <a:r>
              <a:rPr lang="en-US" b="1" dirty="0"/>
              <a:t>Evening</a:t>
            </a:r>
            <a:endParaRPr lang="en-US" dirty="0"/>
          </a:p>
          <a:p>
            <a:pPr marL="173736" indent="-173736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Participate in a conversation </a:t>
            </a:r>
            <a:r>
              <a:rPr lang="en-US" dirty="0"/>
              <a:t>about </a:t>
            </a:r>
            <a:r>
              <a:rPr lang="en-US" dirty="0" smtClean="0"/>
              <a:t>how someone's </a:t>
            </a:r>
            <a:r>
              <a:rPr lang="en-US" dirty="0"/>
              <a:t>circumstances influence his or </a:t>
            </a:r>
            <a:r>
              <a:rPr lang="en-US" dirty="0" smtClean="0"/>
              <a:t>her opportunities </a:t>
            </a:r>
            <a:r>
              <a:rPr lang="en-US" dirty="0"/>
              <a:t>in life. </a:t>
            </a:r>
            <a:endParaRPr lang="en-US" dirty="0" smtClean="0"/>
          </a:p>
          <a:p>
            <a:pPr marL="173736" indent="-173736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Before bed, reflect </a:t>
            </a:r>
            <a:r>
              <a:rPr lang="en-US" dirty="0"/>
              <a:t>on the </a:t>
            </a:r>
            <a:r>
              <a:rPr lang="en-US" dirty="0" smtClean="0"/>
              <a:t>day and write your thoughts </a:t>
            </a:r>
            <a:r>
              <a:rPr lang="en-US" dirty="0"/>
              <a:t>in your EF Field Journal.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762000"/>
            <a:ext cx="4695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Georgia"/>
                <a:cs typeface="Georgia"/>
              </a:rPr>
              <a:t>A LOOK AT A DAY ON TOUR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70989" y="1371600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575878" y="1447800"/>
            <a:ext cx="2044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i="1" dirty="0" smtClean="0">
                <a:latin typeface="Georgia" charset="0"/>
                <a:cs typeface="Georgia" charset="0"/>
              </a:rPr>
              <a:t>Dominican Republic</a:t>
            </a:r>
            <a:endParaRPr lang="en-US" sz="1400" i="1" dirty="0">
              <a:latin typeface="Georgia" charset="0"/>
              <a:cs typeface="Georgia" charset="0"/>
            </a:endParaRPr>
          </a:p>
        </p:txBody>
      </p:sp>
      <p:pic>
        <p:nvPicPr>
          <p:cNvPr id="13" name="Picture 12" descr="IMG_157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213" y="3429000"/>
            <a:ext cx="1978792" cy="14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5113338" y="2286000"/>
            <a:ext cx="3184525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/>
          <a:lstStyle/>
          <a:p>
            <a:pPr marL="800100" indent="-342900">
              <a:buFont typeface="Arial"/>
              <a:buChar char="•"/>
            </a:pPr>
            <a:endParaRPr lang="en-US">
              <a:cs typeface="Arial" charset="0"/>
            </a:endParaRP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4887912" y="2566962"/>
            <a:ext cx="3875088" cy="34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Bring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classroom 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subjects, people and </a:t>
            </a:r>
            <a:br>
              <a:rPr lang="en-US" sz="1400" dirty="0">
                <a:solidFill>
                  <a:schemeClr val="tx1"/>
                </a:solidFill>
                <a:cs typeface="Arial" charset="0"/>
              </a:rPr>
            </a:b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places 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to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life.</a:t>
            </a:r>
            <a:endParaRPr lang="en-US" sz="1400" dirty="0">
              <a:solidFill>
                <a:schemeClr val="tx1"/>
              </a:solidFill>
              <a:latin typeface="Arial"/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173736" indent="-173736">
              <a:buFont typeface="Arial"/>
              <a:buChar char="•"/>
            </a:pPr>
            <a:r>
              <a:rPr lang="en-US" altLang="en-US" sz="1400" dirty="0" smtClean="0">
                <a:solidFill>
                  <a:schemeClr val="tx1"/>
                </a:solidFill>
                <a:latin typeface="Arial"/>
                <a:cs typeface="Arial"/>
              </a:rPr>
              <a:t>Promote </a:t>
            </a:r>
            <a:r>
              <a:rPr lang="en-US" altLang="en-US" sz="1400" dirty="0">
                <a:solidFill>
                  <a:schemeClr val="tx1"/>
                </a:solidFill>
                <a:latin typeface="Arial"/>
                <a:cs typeface="Arial"/>
              </a:rPr>
              <a:t>our shared humanity through meaningful reflection and sustainable </a:t>
            </a:r>
            <a:r>
              <a:rPr lang="en-US" altLang="en-US" sz="1400" dirty="0" smtClean="0">
                <a:solidFill>
                  <a:schemeClr val="tx1"/>
                </a:solidFill>
                <a:latin typeface="Arial"/>
                <a:cs typeface="Arial"/>
              </a:rPr>
              <a:t>service.</a:t>
            </a:r>
          </a:p>
          <a:p>
            <a:pPr marL="173736" indent="-173736">
              <a:buFont typeface="Arial"/>
              <a:buChar char="•"/>
            </a:pPr>
            <a:endParaRPr lang="en-US" altLang="en-US" sz="1400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73736" indent="-173736">
              <a:buFont typeface="Arial"/>
              <a:buChar char="•"/>
            </a:pPr>
            <a:r>
              <a:rPr lang="en-US" altLang="en-US" sz="1400" dirty="0" smtClean="0">
                <a:solidFill>
                  <a:schemeClr val="tx1"/>
                </a:solidFill>
                <a:latin typeface="Arial"/>
                <a:cs typeface="Arial"/>
              </a:rPr>
              <a:t>Strengthen voice </a:t>
            </a:r>
            <a:r>
              <a:rPr lang="en-US" altLang="en-US" sz="1400" dirty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lang="en-US" altLang="en-US" sz="1400" dirty="0" smtClean="0">
                <a:solidFill>
                  <a:schemeClr val="tx1"/>
                </a:solidFill>
                <a:latin typeface="Arial"/>
                <a:cs typeface="Arial"/>
              </a:rPr>
              <a:t>empower you to </a:t>
            </a:r>
            <a:r>
              <a:rPr lang="en-US" altLang="en-US" sz="1400" dirty="0">
                <a:solidFill>
                  <a:schemeClr val="tx1"/>
                </a:solidFill>
                <a:latin typeface="Arial"/>
                <a:cs typeface="Arial"/>
              </a:rPr>
              <a:t>affect change both at home and abroad.</a:t>
            </a:r>
          </a:p>
          <a:p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Develop 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new perspectives that will give students an edge on their college applications (and in the college lecture hall).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7875" y="1066800"/>
            <a:ext cx="441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latin typeface="Georgia"/>
                <a:cs typeface="Georgia"/>
              </a:rPr>
              <a:t>A MORE ENGAGING </a:t>
            </a:r>
          </a:p>
          <a:p>
            <a:pPr algn="ctr">
              <a:defRPr/>
            </a:pPr>
            <a:r>
              <a:rPr lang="en-US" kern="1000" spc="70" dirty="0" smtClean="0">
                <a:latin typeface="Georgia"/>
                <a:cs typeface="Georgia"/>
              </a:rPr>
              <a:t>LEARNING EXPERIENCE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677819" y="2057400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239" y="1075978"/>
            <a:ext cx="2159914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2577" y="1887021"/>
            <a:ext cx="2682547" cy="178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1428370" y="3553717"/>
            <a:ext cx="2237482" cy="2237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681612" y="3733800"/>
            <a:ext cx="198424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latin typeface="Georgia"/>
                <a:cs typeface="Georgia"/>
              </a:rPr>
              <a:t> “I watched my students, who have always found a need for more things, learn to rely on less; learn to use what they have and adapt; to not take anything for granted.” </a:t>
            </a:r>
            <a:endParaRPr lang="en-US" sz="1200" dirty="0" smtClean="0">
              <a:latin typeface="Georgia"/>
              <a:cs typeface="Georgia"/>
            </a:endParaRPr>
          </a:p>
          <a:p>
            <a:endParaRPr lang="en-US" sz="1200" dirty="0">
              <a:latin typeface="Georgia"/>
              <a:cs typeface="Georgia"/>
            </a:endParaRPr>
          </a:p>
          <a:p>
            <a:r>
              <a:rPr lang="en-US" sz="1200" dirty="0" smtClean="0">
                <a:latin typeface="Arial"/>
                <a:cs typeface="Arial"/>
              </a:rPr>
              <a:t>— </a:t>
            </a:r>
            <a:r>
              <a:rPr lang="en-US" sz="1200" dirty="0" smtClean="0"/>
              <a:t>Aimee L., Group Leader</a:t>
            </a:r>
            <a:endParaRPr lang="en-US" sz="1200" dirty="0"/>
          </a:p>
        </p:txBody>
      </p:sp>
      <p:pic>
        <p:nvPicPr>
          <p:cNvPr id="17" name="Picture 16" descr="2573_001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35" y="4800600"/>
            <a:ext cx="1361978" cy="141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22960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projects and current DR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</a:p>
          <a:p>
            <a:pPr marR="0" lv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 of the population lives below the poverty line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children only spend 3-4 hours a day in school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Approximately half of all schools don’t have access to safe drinking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</a:p>
          <a:p>
            <a:pPr marR="0" lvl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our nonprofits are doing there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</a:p>
          <a:p>
            <a:pPr marR="0" lv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Education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Tutoring students in English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Running health/wellness related activities for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</a:p>
          <a:p>
            <a:pPr marR="0" lvl="2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</a:p>
          <a:p>
            <a:pPr marR="0" lvl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Planting seeds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Removing invasive species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environmentally friendly community recreation areas by building benches, pathways, and tent platforms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community gardens or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composting</a:t>
            </a:r>
          </a:p>
          <a:p>
            <a:pPr marR="0" lvl="2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Community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</a:p>
          <a:p>
            <a:pPr marR="0" lvl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Constructing hand washing stations/latrines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Buildings and restoring fences/walls around schools/playgrounds/public areas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community gardens</a:t>
            </a:r>
            <a:endParaRPr lang="en-US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839" y="2885675"/>
            <a:ext cx="1937404" cy="1422400"/>
          </a:xfrm>
          <a:prstGeom prst="rect">
            <a:avLst/>
          </a:prstGeom>
        </p:spPr>
      </p:pic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527809" y="1905000"/>
            <a:ext cx="3745742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/>
                <a:cs typeface="Arial"/>
              </a:rPr>
              <a:t>50 years of experience</a:t>
            </a:r>
            <a:endParaRPr lang="en-US" sz="16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600" b="1" dirty="0">
              <a:solidFill>
                <a:srgbClr val="002060"/>
              </a:solidFill>
              <a:latin typeface="Arial"/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/>
                <a:cs typeface="Arial"/>
              </a:rPr>
              <a:t>Global and local presence</a:t>
            </a:r>
            <a:endParaRPr lang="en-US" sz="1600" dirty="0">
              <a:solidFill>
                <a:srgbClr val="002060"/>
              </a:solidFill>
              <a:latin typeface="Arial"/>
              <a:cs typeface="Arial"/>
            </a:endParaRPr>
          </a:p>
          <a:p>
            <a:pPr lvl="1" indent="-171450">
              <a:lnSpc>
                <a:spcPct val="120000"/>
              </a:lnSpc>
              <a:buFont typeface="Lucida Grande"/>
              <a:buChar char="­"/>
              <a:defRPr/>
            </a:pPr>
            <a:r>
              <a:rPr lang="en-US" sz="1600" dirty="0" smtClean="0">
                <a:solidFill>
                  <a:srgbClr val="002060"/>
                </a:solidFill>
                <a:cs typeface="Arial" charset="0"/>
              </a:rPr>
              <a:t>Over </a:t>
            </a:r>
            <a:r>
              <a:rPr lang="en-US" sz="1600" dirty="0">
                <a:solidFill>
                  <a:srgbClr val="002060"/>
                </a:solidFill>
                <a:cs typeface="Arial" charset="0"/>
              </a:rPr>
              <a:t>500 schools and offices in over 53 </a:t>
            </a:r>
            <a:r>
              <a:rPr lang="en-US" sz="1600" dirty="0" smtClean="0">
                <a:solidFill>
                  <a:srgbClr val="002060"/>
                </a:solidFill>
                <a:cs typeface="Arial" charset="0"/>
              </a:rPr>
              <a:t>countries</a:t>
            </a:r>
          </a:p>
          <a:p>
            <a:pPr lvl="1" indent="-171450">
              <a:lnSpc>
                <a:spcPct val="120000"/>
              </a:lnSpc>
              <a:buFont typeface="Lucida Grande"/>
              <a:buChar char="­"/>
              <a:defRPr/>
            </a:pPr>
            <a:r>
              <a:rPr lang="en-US" sz="1600" dirty="0" smtClean="0">
                <a:solidFill>
                  <a:srgbClr val="002060"/>
                </a:solidFill>
                <a:cs typeface="Arial" charset="0"/>
              </a:rPr>
              <a:t>Partnerships with local non-profits </a:t>
            </a:r>
            <a:endParaRPr lang="en-US" sz="1600" dirty="0">
              <a:solidFill>
                <a:srgbClr val="002060"/>
              </a:solidFill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6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/>
                <a:cs typeface="Arial"/>
              </a:rPr>
              <a:t>Educational value</a:t>
            </a:r>
            <a:endParaRPr lang="en-US" sz="1600" dirty="0">
              <a:solidFill>
                <a:srgbClr val="002060"/>
              </a:solidFill>
              <a:latin typeface="Arial"/>
              <a:cs typeface="Arial"/>
            </a:endParaRPr>
          </a:p>
          <a:p>
            <a:pPr lvl="1" indent="-171450">
              <a:lnSpc>
                <a:spcPct val="120000"/>
              </a:lnSpc>
              <a:buFont typeface="Lucida Grande"/>
              <a:buChar char="­"/>
              <a:defRPr/>
            </a:pPr>
            <a:r>
              <a:rPr lang="en-US" sz="1600" dirty="0" smtClean="0">
                <a:solidFill>
                  <a:srgbClr val="002060"/>
                </a:solidFill>
                <a:cs typeface="Arial" charset="0"/>
              </a:rPr>
              <a:t>Accredited, just like our school</a:t>
            </a:r>
          </a:p>
          <a:p>
            <a:pPr lvl="1" indent="-171450">
              <a:lnSpc>
                <a:spcPct val="120000"/>
              </a:lnSpc>
              <a:buFont typeface="Lucida Grande"/>
              <a:buChar char="­"/>
              <a:defRPr/>
            </a:pPr>
            <a:r>
              <a:rPr lang="en-US" sz="1600" dirty="0" smtClean="0">
                <a:solidFill>
                  <a:srgbClr val="002060"/>
                </a:solidFill>
                <a:cs typeface="Arial" charset="0"/>
              </a:rPr>
              <a:t>Earn high school and college credit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6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/>
                <a:cs typeface="Arial"/>
              </a:rPr>
              <a:t>Incredible travel experiences at the guaranteed lowest price</a:t>
            </a:r>
            <a:endParaRPr lang="en-US" sz="1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863" y="496211"/>
            <a:ext cx="441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>
                <a:latin typeface="Georgia"/>
                <a:cs typeface="Georgia"/>
              </a:rPr>
              <a:t>WHY EF?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60600" y="1295400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2200" y="957876"/>
            <a:ext cx="2319712" cy="347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eaves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5569">
            <a:off x="5303754" y="2113204"/>
            <a:ext cx="789604" cy="943996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81600" y="4139664"/>
            <a:ext cx="2211408" cy="147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6705599" y="3218244"/>
            <a:ext cx="2133601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6934200" y="3596875"/>
            <a:ext cx="1786862" cy="134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200" dirty="0" smtClean="0">
                <a:latin typeface="Georgia" charset="0"/>
                <a:cs typeface="Georgia" charset="0"/>
              </a:rPr>
              <a:t>“My </a:t>
            </a:r>
            <a:r>
              <a:rPr lang="en-US" sz="1200" dirty="0">
                <a:latin typeface="Georgia" charset="0"/>
                <a:cs typeface="Georgia" charset="0"/>
              </a:rPr>
              <a:t>department has </a:t>
            </a:r>
            <a:r>
              <a:rPr lang="en-US" sz="1200" dirty="0" smtClean="0">
                <a:latin typeface="Georgia" charset="0"/>
                <a:cs typeface="Georgia" charset="0"/>
              </a:rPr>
              <a:t/>
            </a:r>
            <a:br>
              <a:rPr lang="en-US" sz="1200" dirty="0" smtClean="0">
                <a:latin typeface="Georgia" charset="0"/>
                <a:cs typeface="Georgia" charset="0"/>
              </a:rPr>
            </a:br>
            <a:r>
              <a:rPr lang="en-US" sz="1200" dirty="0" smtClean="0">
                <a:latin typeface="Georgia" charset="0"/>
                <a:cs typeface="Georgia" charset="0"/>
              </a:rPr>
              <a:t>been traveling with EF </a:t>
            </a:r>
            <a:r>
              <a:rPr lang="en-US" sz="1100" dirty="0">
                <a:latin typeface="Georgia" charset="0"/>
                <a:cs typeface="Georgia" charset="0"/>
              </a:rPr>
              <a:t>for over </a:t>
            </a:r>
            <a:r>
              <a:rPr lang="en-US" sz="1100" dirty="0" smtClean="0">
                <a:latin typeface="Georgia" charset="0"/>
                <a:cs typeface="Georgia" charset="0"/>
              </a:rPr>
              <a:t>20 years!”</a:t>
            </a:r>
            <a:endParaRPr lang="en-US" sz="1100" dirty="0">
              <a:latin typeface="Georgia" charset="0"/>
              <a:cs typeface="Georgia" charset="0"/>
            </a:endParaRPr>
          </a:p>
          <a:p>
            <a:pPr>
              <a:lnSpc>
                <a:spcPct val="120000"/>
              </a:lnSpc>
              <a:defRPr/>
            </a:pPr>
            <a:endParaRPr lang="en-US" sz="1100" dirty="0">
              <a:latin typeface="Georgia" charset="0"/>
              <a:cs typeface="Georgia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100" dirty="0" smtClean="0">
                <a:latin typeface="Georgia" charset="0"/>
                <a:cs typeface="Georgia" charset="0"/>
              </a:rPr>
              <a:t>— </a:t>
            </a:r>
            <a:r>
              <a:rPr lang="en-US" sz="1100" dirty="0" smtClean="0">
                <a:cs typeface="Arial" charset="0"/>
              </a:rPr>
              <a:t>Heather </a:t>
            </a:r>
            <a:r>
              <a:rPr lang="en-US" sz="1100" dirty="0">
                <a:cs typeface="Arial" charset="0"/>
              </a:rPr>
              <a:t>V., Group Leader</a:t>
            </a:r>
            <a:endParaRPr lang="en-US" sz="1100" dirty="0">
              <a:latin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006A"/>
      </a:accent1>
      <a:accent2>
        <a:srgbClr val="857D6D"/>
      </a:accent2>
      <a:accent3>
        <a:srgbClr val="FFFFFF"/>
      </a:accent3>
      <a:accent4>
        <a:srgbClr val="000000"/>
      </a:accent4>
      <a:accent5>
        <a:srgbClr val="E2AAB9"/>
      </a:accent5>
      <a:accent6>
        <a:srgbClr val="787162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C006A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293D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C006A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293D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006A"/>
      </a:accent1>
      <a:accent2>
        <a:srgbClr val="857D6D"/>
      </a:accent2>
      <a:accent3>
        <a:srgbClr val="FFFFFF"/>
      </a:accent3>
      <a:accent4>
        <a:srgbClr val="000000"/>
      </a:accent4>
      <a:accent5>
        <a:srgbClr val="E2AAB9"/>
      </a:accent5>
      <a:accent6>
        <a:srgbClr val="787162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12645</TotalTime>
  <Words>963</Words>
  <Application>Microsoft Office PowerPoint</Application>
  <PresentationFormat>On-screen Show (4:3)</PresentationFormat>
  <Paragraphs>233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ＭＳ Ｐゴシック</vt:lpstr>
      <vt:lpstr>Arial</vt:lpstr>
      <vt:lpstr>Avenir</vt:lpstr>
      <vt:lpstr>Calibri</vt:lpstr>
      <vt:lpstr>Courier New</vt:lpstr>
      <vt:lpstr>Georgia</vt:lpstr>
      <vt:lpstr>Helvetica</vt:lpstr>
      <vt:lpstr>Helvetica Neue Bold Condensed</vt:lpstr>
      <vt:lpstr>Helvetica Neue Light</vt:lpstr>
      <vt:lpstr>HelveticaNeueLT Std</vt:lpstr>
      <vt:lpstr>Lucida Grande</vt:lpstr>
      <vt:lpstr>Symbol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Grossman</dc:creator>
  <cp:lastModifiedBy>Phillips, Todd</cp:lastModifiedBy>
  <cp:revision>614</cp:revision>
  <cp:lastPrinted>2014-08-26T21:01:38Z</cp:lastPrinted>
  <dcterms:modified xsi:type="dcterms:W3CDTF">2015-12-04T16:47:24Z</dcterms:modified>
</cp:coreProperties>
</file>